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85" r:id="rId6"/>
    <p:sldId id="259" r:id="rId7"/>
    <p:sldId id="268" r:id="rId8"/>
    <p:sldId id="260" r:id="rId9"/>
    <p:sldId id="269" r:id="rId10"/>
    <p:sldId id="274" r:id="rId11"/>
    <p:sldId id="276" r:id="rId12"/>
    <p:sldId id="277" r:id="rId13"/>
    <p:sldId id="278" r:id="rId14"/>
    <p:sldId id="279" r:id="rId15"/>
    <p:sldId id="280" r:id="rId16"/>
    <p:sldId id="282" r:id="rId17"/>
    <p:sldId id="281" r:id="rId18"/>
    <p:sldId id="270" r:id="rId19"/>
    <p:sldId id="271" r:id="rId20"/>
    <p:sldId id="262" r:id="rId21"/>
    <p:sldId id="263" r:id="rId22"/>
    <p:sldId id="272" r:id="rId23"/>
    <p:sldId id="273" r:id="rId24"/>
    <p:sldId id="283" r:id="rId25"/>
    <p:sldId id="286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65E6C-9C2B-4E13-A85C-5F13B05EF441}" type="doc">
      <dgm:prSet loTypeId="urn:microsoft.com/office/officeart/2005/8/layout/hList7" loCatId="picture" qsTypeId="urn:microsoft.com/office/officeart/2005/8/quickstyle/simple1" qsCatId="simple" csTypeId="urn:microsoft.com/office/officeart/2005/8/colors/accent0_3" csCatId="mainScheme" phldr="1"/>
      <dgm:spPr/>
    </dgm:pt>
    <dgm:pt modelId="{79DA5F98-297F-4825-9BB5-1760C7F28DD7}">
      <dgm:prSet phldrT="[Текст]"/>
      <dgm:spPr/>
      <dgm:t>
        <a:bodyPr/>
        <a:lstStyle/>
        <a:p>
          <a:r>
            <a:rPr lang="en-US" dirty="0" err="1" smtClean="0"/>
            <a:t>Heroku</a:t>
          </a:r>
          <a:r>
            <a:rPr lang="en-US" dirty="0" smtClean="0"/>
            <a:t>/Fully managed </a:t>
          </a:r>
          <a:r>
            <a:rPr lang="en-US" dirty="0" err="1" smtClean="0"/>
            <a:t>PaaS</a:t>
          </a:r>
          <a:endParaRPr lang="uk-UA" dirty="0"/>
        </a:p>
      </dgm:t>
    </dgm:pt>
    <dgm:pt modelId="{3DE85E35-22E5-446C-93F0-742E14AA326B}" type="parTrans" cxnId="{D3235371-3D2C-49BC-BAE4-3BBB58F6F0C0}">
      <dgm:prSet/>
      <dgm:spPr/>
      <dgm:t>
        <a:bodyPr/>
        <a:lstStyle/>
        <a:p>
          <a:endParaRPr lang="uk-UA"/>
        </a:p>
      </dgm:t>
    </dgm:pt>
    <dgm:pt modelId="{F2F92EDF-F606-4728-A1C2-BF8B1C0FDAE7}" type="sibTrans" cxnId="{D3235371-3D2C-49BC-BAE4-3BBB58F6F0C0}">
      <dgm:prSet/>
      <dgm:spPr/>
      <dgm:t>
        <a:bodyPr/>
        <a:lstStyle/>
        <a:p>
          <a:endParaRPr lang="uk-UA"/>
        </a:p>
      </dgm:t>
    </dgm:pt>
    <dgm:pt modelId="{C2BABD9C-D297-4B11-987C-CA822ED18F0C}">
      <dgm:prSet phldrT="[Текст]"/>
      <dgm:spPr/>
      <dgm:t>
        <a:bodyPr/>
        <a:lstStyle/>
        <a:p>
          <a:r>
            <a:rPr lang="en-US" dirty="0" err="1" smtClean="0"/>
            <a:t>OpsWorks</a:t>
          </a:r>
          <a:endParaRPr lang="uk-UA" dirty="0"/>
        </a:p>
      </dgm:t>
    </dgm:pt>
    <dgm:pt modelId="{01DCFFE4-2D08-4F85-AB39-20D149B665C5}" type="parTrans" cxnId="{6ED11670-7C6C-456F-8B08-9E7188811FA5}">
      <dgm:prSet/>
      <dgm:spPr/>
      <dgm:t>
        <a:bodyPr/>
        <a:lstStyle/>
        <a:p>
          <a:endParaRPr lang="uk-UA"/>
        </a:p>
      </dgm:t>
    </dgm:pt>
    <dgm:pt modelId="{CFB481D7-4B2D-4E09-92F6-74AB83CDA45E}" type="sibTrans" cxnId="{6ED11670-7C6C-456F-8B08-9E7188811FA5}">
      <dgm:prSet/>
      <dgm:spPr/>
      <dgm:t>
        <a:bodyPr/>
        <a:lstStyle/>
        <a:p>
          <a:endParaRPr lang="uk-UA"/>
        </a:p>
      </dgm:t>
    </dgm:pt>
    <dgm:pt modelId="{F9817875-8E58-4C2A-83E6-9F87E52EFB67}">
      <dgm:prSet phldrT="[Текст]"/>
      <dgm:spPr/>
      <dgm:t>
        <a:bodyPr/>
        <a:lstStyle/>
        <a:p>
          <a:r>
            <a:rPr lang="en-US" dirty="0" err="1" smtClean="0"/>
            <a:t>Cheff</a:t>
          </a:r>
          <a:r>
            <a:rPr lang="en-US" dirty="0" smtClean="0"/>
            <a:t>/Puppet </a:t>
          </a:r>
        </a:p>
        <a:p>
          <a:r>
            <a:rPr lang="en-US" dirty="0" smtClean="0"/>
            <a:t>+ </a:t>
          </a:r>
          <a:r>
            <a:rPr lang="en-US" dirty="0" err="1" smtClean="0"/>
            <a:t>IaaS</a:t>
          </a:r>
          <a:endParaRPr lang="uk-UA" dirty="0"/>
        </a:p>
      </dgm:t>
    </dgm:pt>
    <dgm:pt modelId="{08C2802E-2ABA-4B66-9787-44FB83182891}" type="parTrans" cxnId="{EB4AE430-B344-4135-B431-33F8316089DB}">
      <dgm:prSet/>
      <dgm:spPr/>
      <dgm:t>
        <a:bodyPr/>
        <a:lstStyle/>
        <a:p>
          <a:endParaRPr lang="uk-UA"/>
        </a:p>
      </dgm:t>
    </dgm:pt>
    <dgm:pt modelId="{E28CD40B-A827-4201-8ED1-D45756E455C1}" type="sibTrans" cxnId="{EB4AE430-B344-4135-B431-33F8316089DB}">
      <dgm:prSet/>
      <dgm:spPr/>
      <dgm:t>
        <a:bodyPr/>
        <a:lstStyle/>
        <a:p>
          <a:endParaRPr lang="uk-UA"/>
        </a:p>
      </dgm:t>
    </dgm:pt>
    <dgm:pt modelId="{27D61CD6-ECF5-4F30-AE71-DA97CAEB8A80}">
      <dgm:prSet/>
      <dgm:spPr/>
      <dgm:t>
        <a:bodyPr/>
        <a:lstStyle/>
        <a:p>
          <a:r>
            <a:rPr lang="en-US" dirty="0" smtClean="0"/>
            <a:t>Elastic </a:t>
          </a:r>
          <a:r>
            <a:rPr lang="en-US" dirty="0" err="1" smtClean="0"/>
            <a:t>BeansTalk</a:t>
          </a:r>
          <a:endParaRPr lang="uk-UA" dirty="0"/>
        </a:p>
      </dgm:t>
    </dgm:pt>
    <dgm:pt modelId="{FF2FE4BF-4C1D-43E9-ABCD-A48ECEB40955}" type="parTrans" cxnId="{8DD7C0C3-2850-443E-91EE-ED62E435C9D3}">
      <dgm:prSet/>
      <dgm:spPr/>
      <dgm:t>
        <a:bodyPr/>
        <a:lstStyle/>
        <a:p>
          <a:endParaRPr lang="uk-UA"/>
        </a:p>
      </dgm:t>
    </dgm:pt>
    <dgm:pt modelId="{DE1E35B3-F7FA-4BCE-97C0-BA2E1A00B9C4}" type="sibTrans" cxnId="{8DD7C0C3-2850-443E-91EE-ED62E435C9D3}">
      <dgm:prSet/>
      <dgm:spPr/>
      <dgm:t>
        <a:bodyPr/>
        <a:lstStyle/>
        <a:p>
          <a:endParaRPr lang="uk-UA"/>
        </a:p>
      </dgm:t>
    </dgm:pt>
    <dgm:pt modelId="{F9D5BCEB-3DAE-41E7-A552-9395F363F556}">
      <dgm:prSet/>
      <dgm:spPr/>
      <dgm:t>
        <a:bodyPr/>
        <a:lstStyle/>
        <a:p>
          <a:r>
            <a:rPr lang="en-US" dirty="0" err="1" smtClean="0"/>
            <a:t>CloudFormation</a:t>
          </a:r>
          <a:endParaRPr lang="uk-UA" dirty="0"/>
        </a:p>
      </dgm:t>
    </dgm:pt>
    <dgm:pt modelId="{CEB755B9-A5B4-4E25-903B-8C82CEC383CB}" type="parTrans" cxnId="{E1108BD6-A839-456B-BD16-3E887B137D43}">
      <dgm:prSet/>
      <dgm:spPr/>
      <dgm:t>
        <a:bodyPr/>
        <a:lstStyle/>
        <a:p>
          <a:endParaRPr lang="uk-UA"/>
        </a:p>
      </dgm:t>
    </dgm:pt>
    <dgm:pt modelId="{67F27B11-00A7-48EE-A02B-5E991F5ACD54}" type="sibTrans" cxnId="{E1108BD6-A839-456B-BD16-3E887B137D43}">
      <dgm:prSet/>
      <dgm:spPr/>
      <dgm:t>
        <a:bodyPr/>
        <a:lstStyle/>
        <a:p>
          <a:endParaRPr lang="uk-UA"/>
        </a:p>
      </dgm:t>
    </dgm:pt>
    <dgm:pt modelId="{C645D040-2D28-42E3-8526-B607CF14B8FD}" type="pres">
      <dgm:prSet presAssocID="{C5E65E6C-9C2B-4E13-A85C-5F13B05EF441}" presName="Name0" presStyleCnt="0">
        <dgm:presLayoutVars>
          <dgm:dir/>
          <dgm:resizeHandles val="exact"/>
        </dgm:presLayoutVars>
      </dgm:prSet>
      <dgm:spPr/>
    </dgm:pt>
    <dgm:pt modelId="{D0E36D4B-F65E-434D-A917-0FA043E4025F}" type="pres">
      <dgm:prSet presAssocID="{C5E65E6C-9C2B-4E13-A85C-5F13B05EF441}" presName="fgShape" presStyleLbl="fgShp" presStyleIdx="0" presStyleCnt="1"/>
      <dgm:spPr/>
    </dgm:pt>
    <dgm:pt modelId="{F61ADD9D-6ECE-4D43-810A-8C54B239AE13}" type="pres">
      <dgm:prSet presAssocID="{C5E65E6C-9C2B-4E13-A85C-5F13B05EF441}" presName="linComp" presStyleCnt="0"/>
      <dgm:spPr/>
    </dgm:pt>
    <dgm:pt modelId="{CB617265-39AD-4F67-8203-0AA35CBE3DB2}" type="pres">
      <dgm:prSet presAssocID="{79DA5F98-297F-4825-9BB5-1760C7F28DD7}" presName="compNode" presStyleCnt="0"/>
      <dgm:spPr/>
    </dgm:pt>
    <dgm:pt modelId="{82B1633B-99BE-4826-8853-B112A2F77B32}" type="pres">
      <dgm:prSet presAssocID="{79DA5F98-297F-4825-9BB5-1760C7F28DD7}" presName="bkgdShape" presStyleLbl="node1" presStyleIdx="0" presStyleCnt="5" custLinFactNeighborX="-3854" custLinFactNeighborY="17197"/>
      <dgm:spPr/>
      <dgm:t>
        <a:bodyPr/>
        <a:lstStyle/>
        <a:p>
          <a:endParaRPr lang="uk-UA"/>
        </a:p>
      </dgm:t>
    </dgm:pt>
    <dgm:pt modelId="{654901E1-5CEB-4867-BCFA-2421B3D2D8A9}" type="pres">
      <dgm:prSet presAssocID="{79DA5F98-297F-4825-9BB5-1760C7F28DD7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F467101F-3B13-4360-9CDE-A4EFD8AF013C}" type="pres">
      <dgm:prSet presAssocID="{79DA5F98-297F-4825-9BB5-1760C7F28DD7}" presName="invisiNode" presStyleLbl="node1" presStyleIdx="0" presStyleCnt="5"/>
      <dgm:spPr/>
    </dgm:pt>
    <dgm:pt modelId="{7E0983AF-879E-4D47-B54A-431D2DB03B12}" type="pres">
      <dgm:prSet presAssocID="{79DA5F98-297F-4825-9BB5-1760C7F28DD7}" presName="imagNode" presStyleLbl="fgImgPlace1" presStyleIdx="0" presStyleCnt="5"/>
      <dgm:spPr/>
    </dgm:pt>
    <dgm:pt modelId="{A557CCF7-E142-43B4-838A-9D6620E02FDA}" type="pres">
      <dgm:prSet presAssocID="{F2F92EDF-F606-4728-A1C2-BF8B1C0FDAE7}" presName="sibTrans" presStyleLbl="sibTrans2D1" presStyleIdx="0" presStyleCnt="0"/>
      <dgm:spPr/>
      <dgm:t>
        <a:bodyPr/>
        <a:lstStyle/>
        <a:p>
          <a:endParaRPr lang="uk-UA"/>
        </a:p>
      </dgm:t>
    </dgm:pt>
    <dgm:pt modelId="{5E950DDD-7015-4A28-9E6D-ED300F08B5AE}" type="pres">
      <dgm:prSet presAssocID="{27D61CD6-ECF5-4F30-AE71-DA97CAEB8A80}" presName="compNode" presStyleCnt="0"/>
      <dgm:spPr/>
    </dgm:pt>
    <dgm:pt modelId="{20C4863C-1B50-442F-92FA-E03CE5375C3F}" type="pres">
      <dgm:prSet presAssocID="{27D61CD6-ECF5-4F30-AE71-DA97CAEB8A80}" presName="bkgdShape" presStyleLbl="node1" presStyleIdx="1" presStyleCnt="5"/>
      <dgm:spPr/>
      <dgm:t>
        <a:bodyPr/>
        <a:lstStyle/>
        <a:p>
          <a:endParaRPr lang="uk-UA"/>
        </a:p>
      </dgm:t>
    </dgm:pt>
    <dgm:pt modelId="{6613945A-83F7-4D5B-9092-686AA16AA695}" type="pres">
      <dgm:prSet presAssocID="{27D61CD6-ECF5-4F30-AE71-DA97CAEB8A80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DAAB801D-CD78-4DB0-967F-FEB14957AB23}" type="pres">
      <dgm:prSet presAssocID="{27D61CD6-ECF5-4F30-AE71-DA97CAEB8A80}" presName="invisiNode" presStyleLbl="node1" presStyleIdx="1" presStyleCnt="5"/>
      <dgm:spPr/>
    </dgm:pt>
    <dgm:pt modelId="{98FB3D6E-D1C1-4AD2-91F2-A2C8EDBCBCA2}" type="pres">
      <dgm:prSet presAssocID="{27D61CD6-ECF5-4F30-AE71-DA97CAEB8A80}" presName="imagNode" presStyleLbl="fgImgPlace1" presStyleIdx="1" presStyleCnt="5"/>
      <dgm:spPr/>
    </dgm:pt>
    <dgm:pt modelId="{9ADC0D1B-4EFE-4498-81AB-97D79221CB7D}" type="pres">
      <dgm:prSet presAssocID="{DE1E35B3-F7FA-4BCE-97C0-BA2E1A00B9C4}" presName="sibTrans" presStyleLbl="sibTrans2D1" presStyleIdx="0" presStyleCnt="0"/>
      <dgm:spPr/>
      <dgm:t>
        <a:bodyPr/>
        <a:lstStyle/>
        <a:p>
          <a:endParaRPr lang="uk-UA"/>
        </a:p>
      </dgm:t>
    </dgm:pt>
    <dgm:pt modelId="{A33FA17D-290A-423A-9E4B-34FFFCFE0130}" type="pres">
      <dgm:prSet presAssocID="{C2BABD9C-D297-4B11-987C-CA822ED18F0C}" presName="compNode" presStyleCnt="0"/>
      <dgm:spPr/>
    </dgm:pt>
    <dgm:pt modelId="{5A174D8C-CAE2-42AF-89A5-E50BF74E66DC}" type="pres">
      <dgm:prSet presAssocID="{C2BABD9C-D297-4B11-987C-CA822ED18F0C}" presName="bkgdShape" presStyleLbl="node1" presStyleIdx="2" presStyleCnt="5"/>
      <dgm:spPr/>
      <dgm:t>
        <a:bodyPr/>
        <a:lstStyle/>
        <a:p>
          <a:endParaRPr lang="uk-UA"/>
        </a:p>
      </dgm:t>
    </dgm:pt>
    <dgm:pt modelId="{569831AB-5751-4448-80B2-3509E3C5A376}" type="pres">
      <dgm:prSet presAssocID="{C2BABD9C-D297-4B11-987C-CA822ED18F0C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F651EA6C-6F7D-4F54-9729-D9470094CDC1}" type="pres">
      <dgm:prSet presAssocID="{C2BABD9C-D297-4B11-987C-CA822ED18F0C}" presName="invisiNode" presStyleLbl="node1" presStyleIdx="2" presStyleCnt="5"/>
      <dgm:spPr/>
    </dgm:pt>
    <dgm:pt modelId="{32E0BB0F-F2EF-467D-AA21-90EF235D19FA}" type="pres">
      <dgm:prSet presAssocID="{C2BABD9C-D297-4B11-987C-CA822ED18F0C}" presName="imagNode" presStyleLbl="fgImgPlace1" presStyleIdx="2" presStyleCnt="5"/>
      <dgm:spPr/>
    </dgm:pt>
    <dgm:pt modelId="{A2B1875E-33CA-4E2C-B489-2D3CE7D849D4}" type="pres">
      <dgm:prSet presAssocID="{CFB481D7-4B2D-4E09-92F6-74AB83CDA45E}" presName="sibTrans" presStyleLbl="sibTrans2D1" presStyleIdx="0" presStyleCnt="0"/>
      <dgm:spPr/>
      <dgm:t>
        <a:bodyPr/>
        <a:lstStyle/>
        <a:p>
          <a:endParaRPr lang="uk-UA"/>
        </a:p>
      </dgm:t>
    </dgm:pt>
    <dgm:pt modelId="{7EB8B3C4-1112-4C86-9A67-32ED82FB4026}" type="pres">
      <dgm:prSet presAssocID="{F9D5BCEB-3DAE-41E7-A552-9395F363F556}" presName="compNode" presStyleCnt="0"/>
      <dgm:spPr/>
    </dgm:pt>
    <dgm:pt modelId="{71935CBF-9712-48B3-B1CB-3A27E7649CBC}" type="pres">
      <dgm:prSet presAssocID="{F9D5BCEB-3DAE-41E7-A552-9395F363F556}" presName="bkgdShape" presStyleLbl="node1" presStyleIdx="3" presStyleCnt="5"/>
      <dgm:spPr/>
      <dgm:t>
        <a:bodyPr/>
        <a:lstStyle/>
        <a:p>
          <a:endParaRPr lang="uk-UA"/>
        </a:p>
      </dgm:t>
    </dgm:pt>
    <dgm:pt modelId="{0D8AC115-4302-41A0-BB35-F5B5162A7BA0}" type="pres">
      <dgm:prSet presAssocID="{F9D5BCEB-3DAE-41E7-A552-9395F363F556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6EBCCA37-4F61-4BEB-BE2A-8D5083C93824}" type="pres">
      <dgm:prSet presAssocID="{F9D5BCEB-3DAE-41E7-A552-9395F363F556}" presName="invisiNode" presStyleLbl="node1" presStyleIdx="3" presStyleCnt="5"/>
      <dgm:spPr/>
    </dgm:pt>
    <dgm:pt modelId="{86FFD225-7A03-4F80-ACA9-5F37002E272E}" type="pres">
      <dgm:prSet presAssocID="{F9D5BCEB-3DAE-41E7-A552-9395F363F556}" presName="imagNode" presStyleLbl="fgImgPlace1" presStyleIdx="3" presStyleCnt="5"/>
      <dgm:spPr/>
    </dgm:pt>
    <dgm:pt modelId="{C90C97E7-2111-4A62-B678-44DB30223C9A}" type="pres">
      <dgm:prSet presAssocID="{67F27B11-00A7-48EE-A02B-5E991F5ACD54}" presName="sibTrans" presStyleLbl="sibTrans2D1" presStyleIdx="0" presStyleCnt="0"/>
      <dgm:spPr/>
      <dgm:t>
        <a:bodyPr/>
        <a:lstStyle/>
        <a:p>
          <a:endParaRPr lang="uk-UA"/>
        </a:p>
      </dgm:t>
    </dgm:pt>
    <dgm:pt modelId="{D1B3B1AB-B24C-421C-A7D1-0ADD4E4F4EF1}" type="pres">
      <dgm:prSet presAssocID="{F9817875-8E58-4C2A-83E6-9F87E52EFB67}" presName="compNode" presStyleCnt="0"/>
      <dgm:spPr/>
    </dgm:pt>
    <dgm:pt modelId="{BD09FE1D-A540-47DB-9819-6D9CE6811CA9}" type="pres">
      <dgm:prSet presAssocID="{F9817875-8E58-4C2A-83E6-9F87E52EFB67}" presName="bkgdShape" presStyleLbl="node1" presStyleIdx="4" presStyleCnt="5" custLinFactNeighborX="-2434" custLinFactNeighborY="-645"/>
      <dgm:spPr/>
      <dgm:t>
        <a:bodyPr/>
        <a:lstStyle/>
        <a:p>
          <a:endParaRPr lang="uk-UA"/>
        </a:p>
      </dgm:t>
    </dgm:pt>
    <dgm:pt modelId="{A16E32A3-AF61-462A-A8C9-90C538ACAF31}" type="pres">
      <dgm:prSet presAssocID="{F9817875-8E58-4C2A-83E6-9F87E52EFB67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620DC599-6D6E-4E42-A9B2-8A5BAE24A1D5}" type="pres">
      <dgm:prSet presAssocID="{F9817875-8E58-4C2A-83E6-9F87E52EFB67}" presName="invisiNode" presStyleLbl="node1" presStyleIdx="4" presStyleCnt="5"/>
      <dgm:spPr/>
    </dgm:pt>
    <dgm:pt modelId="{F6BBF73F-63D2-4BE0-AAE3-F9989E3CB83B}" type="pres">
      <dgm:prSet presAssocID="{F9817875-8E58-4C2A-83E6-9F87E52EFB67}" presName="imagNode" presStyleLbl="fgImgPlace1" presStyleIdx="4" presStyleCnt="5"/>
      <dgm:spPr/>
    </dgm:pt>
  </dgm:ptLst>
  <dgm:cxnLst>
    <dgm:cxn modelId="{7643BB3E-9D5A-42D0-8377-CB308D3807C9}" type="presOf" srcId="{27D61CD6-ECF5-4F30-AE71-DA97CAEB8A80}" destId="{20C4863C-1B50-442F-92FA-E03CE5375C3F}" srcOrd="0" destOrd="0" presId="urn:microsoft.com/office/officeart/2005/8/layout/hList7"/>
    <dgm:cxn modelId="{C3D140F9-D61B-44AB-AF45-37D9342775B1}" type="presOf" srcId="{F9D5BCEB-3DAE-41E7-A552-9395F363F556}" destId="{71935CBF-9712-48B3-B1CB-3A27E7649CBC}" srcOrd="0" destOrd="0" presId="urn:microsoft.com/office/officeart/2005/8/layout/hList7"/>
    <dgm:cxn modelId="{8DD7C0C3-2850-443E-91EE-ED62E435C9D3}" srcId="{C5E65E6C-9C2B-4E13-A85C-5F13B05EF441}" destId="{27D61CD6-ECF5-4F30-AE71-DA97CAEB8A80}" srcOrd="1" destOrd="0" parTransId="{FF2FE4BF-4C1D-43E9-ABCD-A48ECEB40955}" sibTransId="{DE1E35B3-F7FA-4BCE-97C0-BA2E1A00B9C4}"/>
    <dgm:cxn modelId="{5A7CAED3-2616-42EC-94C9-843090D5EC8B}" type="presOf" srcId="{C2BABD9C-D297-4B11-987C-CA822ED18F0C}" destId="{569831AB-5751-4448-80B2-3509E3C5A376}" srcOrd="1" destOrd="0" presId="urn:microsoft.com/office/officeart/2005/8/layout/hList7"/>
    <dgm:cxn modelId="{2EF1850A-9B57-4947-BA86-00FDF1EA44BD}" type="presOf" srcId="{79DA5F98-297F-4825-9BB5-1760C7F28DD7}" destId="{654901E1-5CEB-4867-BCFA-2421B3D2D8A9}" srcOrd="1" destOrd="0" presId="urn:microsoft.com/office/officeart/2005/8/layout/hList7"/>
    <dgm:cxn modelId="{6ED11670-7C6C-456F-8B08-9E7188811FA5}" srcId="{C5E65E6C-9C2B-4E13-A85C-5F13B05EF441}" destId="{C2BABD9C-D297-4B11-987C-CA822ED18F0C}" srcOrd="2" destOrd="0" parTransId="{01DCFFE4-2D08-4F85-AB39-20D149B665C5}" sibTransId="{CFB481D7-4B2D-4E09-92F6-74AB83CDA45E}"/>
    <dgm:cxn modelId="{9DE74236-FFCE-4200-85B2-0A29475DDE5E}" type="presOf" srcId="{C2BABD9C-D297-4B11-987C-CA822ED18F0C}" destId="{5A174D8C-CAE2-42AF-89A5-E50BF74E66DC}" srcOrd="0" destOrd="0" presId="urn:microsoft.com/office/officeart/2005/8/layout/hList7"/>
    <dgm:cxn modelId="{2B255396-7E70-4061-BE22-384323EAE25E}" type="presOf" srcId="{DE1E35B3-F7FA-4BCE-97C0-BA2E1A00B9C4}" destId="{9ADC0D1B-4EFE-4498-81AB-97D79221CB7D}" srcOrd="0" destOrd="0" presId="urn:microsoft.com/office/officeart/2005/8/layout/hList7"/>
    <dgm:cxn modelId="{E35F59A1-2563-40AD-8E24-F59DDBBFCE3B}" type="presOf" srcId="{67F27B11-00A7-48EE-A02B-5E991F5ACD54}" destId="{C90C97E7-2111-4A62-B678-44DB30223C9A}" srcOrd="0" destOrd="0" presId="urn:microsoft.com/office/officeart/2005/8/layout/hList7"/>
    <dgm:cxn modelId="{E1108BD6-A839-456B-BD16-3E887B137D43}" srcId="{C5E65E6C-9C2B-4E13-A85C-5F13B05EF441}" destId="{F9D5BCEB-3DAE-41E7-A552-9395F363F556}" srcOrd="3" destOrd="0" parTransId="{CEB755B9-A5B4-4E25-903B-8C82CEC383CB}" sibTransId="{67F27B11-00A7-48EE-A02B-5E991F5ACD54}"/>
    <dgm:cxn modelId="{CCE0B1BB-0A01-4D92-989D-054C1330F983}" type="presOf" srcId="{F9D5BCEB-3DAE-41E7-A552-9395F363F556}" destId="{0D8AC115-4302-41A0-BB35-F5B5162A7BA0}" srcOrd="1" destOrd="0" presId="urn:microsoft.com/office/officeart/2005/8/layout/hList7"/>
    <dgm:cxn modelId="{77F11D6F-F595-4E81-BE88-230EF5C935E3}" type="presOf" srcId="{C5E65E6C-9C2B-4E13-A85C-5F13B05EF441}" destId="{C645D040-2D28-42E3-8526-B607CF14B8FD}" srcOrd="0" destOrd="0" presId="urn:microsoft.com/office/officeart/2005/8/layout/hList7"/>
    <dgm:cxn modelId="{D1486E12-1A31-4006-8360-980C7B110912}" type="presOf" srcId="{79DA5F98-297F-4825-9BB5-1760C7F28DD7}" destId="{82B1633B-99BE-4826-8853-B112A2F77B32}" srcOrd="0" destOrd="0" presId="urn:microsoft.com/office/officeart/2005/8/layout/hList7"/>
    <dgm:cxn modelId="{46786F54-3F58-48BA-B2CA-2A177B48D1BF}" type="presOf" srcId="{F2F92EDF-F606-4728-A1C2-BF8B1C0FDAE7}" destId="{A557CCF7-E142-43B4-838A-9D6620E02FDA}" srcOrd="0" destOrd="0" presId="urn:microsoft.com/office/officeart/2005/8/layout/hList7"/>
    <dgm:cxn modelId="{14C4958C-81DE-438F-B6EB-7891CEFDF0F3}" type="presOf" srcId="{F9817875-8E58-4C2A-83E6-9F87E52EFB67}" destId="{BD09FE1D-A540-47DB-9819-6D9CE6811CA9}" srcOrd="0" destOrd="0" presId="urn:microsoft.com/office/officeart/2005/8/layout/hList7"/>
    <dgm:cxn modelId="{54775F4D-45A8-4B4E-8E71-C1ECFCE10D03}" type="presOf" srcId="{27D61CD6-ECF5-4F30-AE71-DA97CAEB8A80}" destId="{6613945A-83F7-4D5B-9092-686AA16AA695}" srcOrd="1" destOrd="0" presId="urn:microsoft.com/office/officeart/2005/8/layout/hList7"/>
    <dgm:cxn modelId="{4083FB65-7D44-4207-B178-129C930A0390}" type="presOf" srcId="{F9817875-8E58-4C2A-83E6-9F87E52EFB67}" destId="{A16E32A3-AF61-462A-A8C9-90C538ACAF31}" srcOrd="1" destOrd="0" presId="urn:microsoft.com/office/officeart/2005/8/layout/hList7"/>
    <dgm:cxn modelId="{D3235371-3D2C-49BC-BAE4-3BBB58F6F0C0}" srcId="{C5E65E6C-9C2B-4E13-A85C-5F13B05EF441}" destId="{79DA5F98-297F-4825-9BB5-1760C7F28DD7}" srcOrd="0" destOrd="0" parTransId="{3DE85E35-22E5-446C-93F0-742E14AA326B}" sibTransId="{F2F92EDF-F606-4728-A1C2-BF8B1C0FDAE7}"/>
    <dgm:cxn modelId="{EB4AE430-B344-4135-B431-33F8316089DB}" srcId="{C5E65E6C-9C2B-4E13-A85C-5F13B05EF441}" destId="{F9817875-8E58-4C2A-83E6-9F87E52EFB67}" srcOrd="4" destOrd="0" parTransId="{08C2802E-2ABA-4B66-9787-44FB83182891}" sibTransId="{E28CD40B-A827-4201-8ED1-D45756E455C1}"/>
    <dgm:cxn modelId="{496497CF-CF85-44EE-82F7-CDC6B9B0822C}" type="presOf" srcId="{CFB481D7-4B2D-4E09-92F6-74AB83CDA45E}" destId="{A2B1875E-33CA-4E2C-B489-2D3CE7D849D4}" srcOrd="0" destOrd="0" presId="urn:microsoft.com/office/officeart/2005/8/layout/hList7"/>
    <dgm:cxn modelId="{0CAC84A4-1026-4FD2-A006-14AC06D900D3}" type="presParOf" srcId="{C645D040-2D28-42E3-8526-B607CF14B8FD}" destId="{D0E36D4B-F65E-434D-A917-0FA043E4025F}" srcOrd="0" destOrd="0" presId="urn:microsoft.com/office/officeart/2005/8/layout/hList7"/>
    <dgm:cxn modelId="{13BB3619-4AC7-432F-88CE-B6E3975976F3}" type="presParOf" srcId="{C645D040-2D28-42E3-8526-B607CF14B8FD}" destId="{F61ADD9D-6ECE-4D43-810A-8C54B239AE13}" srcOrd="1" destOrd="0" presId="urn:microsoft.com/office/officeart/2005/8/layout/hList7"/>
    <dgm:cxn modelId="{A835C222-F14F-4A4E-A9A7-2A74010A793B}" type="presParOf" srcId="{F61ADD9D-6ECE-4D43-810A-8C54B239AE13}" destId="{CB617265-39AD-4F67-8203-0AA35CBE3DB2}" srcOrd="0" destOrd="0" presId="urn:microsoft.com/office/officeart/2005/8/layout/hList7"/>
    <dgm:cxn modelId="{88BDBB3E-948F-4671-9C1A-78CA093F2B9F}" type="presParOf" srcId="{CB617265-39AD-4F67-8203-0AA35CBE3DB2}" destId="{82B1633B-99BE-4826-8853-B112A2F77B32}" srcOrd="0" destOrd="0" presId="urn:microsoft.com/office/officeart/2005/8/layout/hList7"/>
    <dgm:cxn modelId="{31E7FFBB-0F53-44A8-8550-C68AD4CF7425}" type="presParOf" srcId="{CB617265-39AD-4F67-8203-0AA35CBE3DB2}" destId="{654901E1-5CEB-4867-BCFA-2421B3D2D8A9}" srcOrd="1" destOrd="0" presId="urn:microsoft.com/office/officeart/2005/8/layout/hList7"/>
    <dgm:cxn modelId="{13911C3B-6328-4017-B28A-FDC8EBB5E072}" type="presParOf" srcId="{CB617265-39AD-4F67-8203-0AA35CBE3DB2}" destId="{F467101F-3B13-4360-9CDE-A4EFD8AF013C}" srcOrd="2" destOrd="0" presId="urn:microsoft.com/office/officeart/2005/8/layout/hList7"/>
    <dgm:cxn modelId="{D84678D3-0F70-4183-AE3A-9D2156EB2592}" type="presParOf" srcId="{CB617265-39AD-4F67-8203-0AA35CBE3DB2}" destId="{7E0983AF-879E-4D47-B54A-431D2DB03B12}" srcOrd="3" destOrd="0" presId="urn:microsoft.com/office/officeart/2005/8/layout/hList7"/>
    <dgm:cxn modelId="{208B91E6-F8C9-4DAD-A38B-06C94D56AB65}" type="presParOf" srcId="{F61ADD9D-6ECE-4D43-810A-8C54B239AE13}" destId="{A557CCF7-E142-43B4-838A-9D6620E02FDA}" srcOrd="1" destOrd="0" presId="urn:microsoft.com/office/officeart/2005/8/layout/hList7"/>
    <dgm:cxn modelId="{227A1BB5-7BFF-41AF-8304-4972411A59CE}" type="presParOf" srcId="{F61ADD9D-6ECE-4D43-810A-8C54B239AE13}" destId="{5E950DDD-7015-4A28-9E6D-ED300F08B5AE}" srcOrd="2" destOrd="0" presId="urn:microsoft.com/office/officeart/2005/8/layout/hList7"/>
    <dgm:cxn modelId="{957EA5B1-5F52-4202-997E-7869BB2F97F1}" type="presParOf" srcId="{5E950DDD-7015-4A28-9E6D-ED300F08B5AE}" destId="{20C4863C-1B50-442F-92FA-E03CE5375C3F}" srcOrd="0" destOrd="0" presId="urn:microsoft.com/office/officeart/2005/8/layout/hList7"/>
    <dgm:cxn modelId="{779F6137-9D6F-4552-A210-DCD14FC57DB7}" type="presParOf" srcId="{5E950DDD-7015-4A28-9E6D-ED300F08B5AE}" destId="{6613945A-83F7-4D5B-9092-686AA16AA695}" srcOrd="1" destOrd="0" presId="urn:microsoft.com/office/officeart/2005/8/layout/hList7"/>
    <dgm:cxn modelId="{022256E1-4D5C-4B3D-BF68-F4AC74585A97}" type="presParOf" srcId="{5E950DDD-7015-4A28-9E6D-ED300F08B5AE}" destId="{DAAB801D-CD78-4DB0-967F-FEB14957AB23}" srcOrd="2" destOrd="0" presId="urn:microsoft.com/office/officeart/2005/8/layout/hList7"/>
    <dgm:cxn modelId="{CF011C15-2652-4444-94AF-38B30EACCC0D}" type="presParOf" srcId="{5E950DDD-7015-4A28-9E6D-ED300F08B5AE}" destId="{98FB3D6E-D1C1-4AD2-91F2-A2C8EDBCBCA2}" srcOrd="3" destOrd="0" presId="urn:microsoft.com/office/officeart/2005/8/layout/hList7"/>
    <dgm:cxn modelId="{FAB45157-18FC-43F2-BC78-FCC6B0C630AE}" type="presParOf" srcId="{F61ADD9D-6ECE-4D43-810A-8C54B239AE13}" destId="{9ADC0D1B-4EFE-4498-81AB-97D79221CB7D}" srcOrd="3" destOrd="0" presId="urn:microsoft.com/office/officeart/2005/8/layout/hList7"/>
    <dgm:cxn modelId="{73E75B04-1AEF-47B6-98DB-6B724E07D5A3}" type="presParOf" srcId="{F61ADD9D-6ECE-4D43-810A-8C54B239AE13}" destId="{A33FA17D-290A-423A-9E4B-34FFFCFE0130}" srcOrd="4" destOrd="0" presId="urn:microsoft.com/office/officeart/2005/8/layout/hList7"/>
    <dgm:cxn modelId="{8F95BEF9-84E4-4536-8737-31E9ECCC1EE2}" type="presParOf" srcId="{A33FA17D-290A-423A-9E4B-34FFFCFE0130}" destId="{5A174D8C-CAE2-42AF-89A5-E50BF74E66DC}" srcOrd="0" destOrd="0" presId="urn:microsoft.com/office/officeart/2005/8/layout/hList7"/>
    <dgm:cxn modelId="{36A10665-37DF-4ECB-B5CC-028370EB379F}" type="presParOf" srcId="{A33FA17D-290A-423A-9E4B-34FFFCFE0130}" destId="{569831AB-5751-4448-80B2-3509E3C5A376}" srcOrd="1" destOrd="0" presId="urn:microsoft.com/office/officeart/2005/8/layout/hList7"/>
    <dgm:cxn modelId="{92F0C74B-8BD6-46B5-AEB7-703E4E3FFE71}" type="presParOf" srcId="{A33FA17D-290A-423A-9E4B-34FFFCFE0130}" destId="{F651EA6C-6F7D-4F54-9729-D9470094CDC1}" srcOrd="2" destOrd="0" presId="urn:microsoft.com/office/officeart/2005/8/layout/hList7"/>
    <dgm:cxn modelId="{E7F8303B-6BA9-4FAE-8078-3255491D41E2}" type="presParOf" srcId="{A33FA17D-290A-423A-9E4B-34FFFCFE0130}" destId="{32E0BB0F-F2EF-467D-AA21-90EF235D19FA}" srcOrd="3" destOrd="0" presId="urn:microsoft.com/office/officeart/2005/8/layout/hList7"/>
    <dgm:cxn modelId="{98D407DE-7BEB-4DE1-867A-D35AD4B72155}" type="presParOf" srcId="{F61ADD9D-6ECE-4D43-810A-8C54B239AE13}" destId="{A2B1875E-33CA-4E2C-B489-2D3CE7D849D4}" srcOrd="5" destOrd="0" presId="urn:microsoft.com/office/officeart/2005/8/layout/hList7"/>
    <dgm:cxn modelId="{8B01554C-6BD0-403D-A825-9B93773694B4}" type="presParOf" srcId="{F61ADD9D-6ECE-4D43-810A-8C54B239AE13}" destId="{7EB8B3C4-1112-4C86-9A67-32ED82FB4026}" srcOrd="6" destOrd="0" presId="urn:microsoft.com/office/officeart/2005/8/layout/hList7"/>
    <dgm:cxn modelId="{7FF3B3C6-C14D-46C7-B902-DADB8E493AFE}" type="presParOf" srcId="{7EB8B3C4-1112-4C86-9A67-32ED82FB4026}" destId="{71935CBF-9712-48B3-B1CB-3A27E7649CBC}" srcOrd="0" destOrd="0" presId="urn:microsoft.com/office/officeart/2005/8/layout/hList7"/>
    <dgm:cxn modelId="{BA3149EF-9A57-4EB5-8851-FEA9DC90445B}" type="presParOf" srcId="{7EB8B3C4-1112-4C86-9A67-32ED82FB4026}" destId="{0D8AC115-4302-41A0-BB35-F5B5162A7BA0}" srcOrd="1" destOrd="0" presId="urn:microsoft.com/office/officeart/2005/8/layout/hList7"/>
    <dgm:cxn modelId="{0985578B-DEE8-451C-A93A-5916B752D75D}" type="presParOf" srcId="{7EB8B3C4-1112-4C86-9A67-32ED82FB4026}" destId="{6EBCCA37-4F61-4BEB-BE2A-8D5083C93824}" srcOrd="2" destOrd="0" presId="urn:microsoft.com/office/officeart/2005/8/layout/hList7"/>
    <dgm:cxn modelId="{80737754-4815-4251-B7E7-B36EE355945C}" type="presParOf" srcId="{7EB8B3C4-1112-4C86-9A67-32ED82FB4026}" destId="{86FFD225-7A03-4F80-ACA9-5F37002E272E}" srcOrd="3" destOrd="0" presId="urn:microsoft.com/office/officeart/2005/8/layout/hList7"/>
    <dgm:cxn modelId="{71370B30-198C-475F-B152-37B9CB1F8FB4}" type="presParOf" srcId="{F61ADD9D-6ECE-4D43-810A-8C54B239AE13}" destId="{C90C97E7-2111-4A62-B678-44DB30223C9A}" srcOrd="7" destOrd="0" presId="urn:microsoft.com/office/officeart/2005/8/layout/hList7"/>
    <dgm:cxn modelId="{511A6B25-890F-40F2-94D5-1FB68A86EB2B}" type="presParOf" srcId="{F61ADD9D-6ECE-4D43-810A-8C54B239AE13}" destId="{D1B3B1AB-B24C-421C-A7D1-0ADD4E4F4EF1}" srcOrd="8" destOrd="0" presId="urn:microsoft.com/office/officeart/2005/8/layout/hList7"/>
    <dgm:cxn modelId="{90FC209A-E433-431F-934B-DC0F6C0072B8}" type="presParOf" srcId="{D1B3B1AB-B24C-421C-A7D1-0ADD4E4F4EF1}" destId="{BD09FE1D-A540-47DB-9819-6D9CE6811CA9}" srcOrd="0" destOrd="0" presId="urn:microsoft.com/office/officeart/2005/8/layout/hList7"/>
    <dgm:cxn modelId="{AC91CA34-769C-432A-9D49-84D83A159B8E}" type="presParOf" srcId="{D1B3B1AB-B24C-421C-A7D1-0ADD4E4F4EF1}" destId="{A16E32A3-AF61-462A-A8C9-90C538ACAF31}" srcOrd="1" destOrd="0" presId="urn:microsoft.com/office/officeart/2005/8/layout/hList7"/>
    <dgm:cxn modelId="{9E94D141-4B7A-4E04-9AC6-42B55E612C82}" type="presParOf" srcId="{D1B3B1AB-B24C-421C-A7D1-0ADD4E4F4EF1}" destId="{620DC599-6D6E-4E42-A9B2-8A5BAE24A1D5}" srcOrd="2" destOrd="0" presId="urn:microsoft.com/office/officeart/2005/8/layout/hList7"/>
    <dgm:cxn modelId="{FC0A6B73-CFAC-4100-BA8A-F0A58BB995BD}" type="presParOf" srcId="{D1B3B1AB-B24C-421C-A7D1-0ADD4E4F4EF1}" destId="{F6BBF73F-63D2-4BE0-AAE3-F9989E3CB83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1633B-99BE-4826-8853-B112A2F77B32}">
      <dsp:nvSpPr>
        <dsp:cNvPr id="0" name=""/>
        <dsp:cNvSpPr/>
      </dsp:nvSpPr>
      <dsp:spPr>
        <a:xfrm>
          <a:off x="0" y="0"/>
          <a:ext cx="1872884" cy="37779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Heroku</a:t>
          </a:r>
          <a:r>
            <a:rPr lang="en-US" sz="1600" kern="1200" dirty="0" smtClean="0"/>
            <a:t>/Fully managed </a:t>
          </a:r>
          <a:r>
            <a:rPr lang="en-US" sz="1600" kern="1200" dirty="0" err="1" smtClean="0"/>
            <a:t>PaaS</a:t>
          </a:r>
          <a:endParaRPr lang="uk-UA" sz="1600" kern="1200" dirty="0"/>
        </a:p>
      </dsp:txBody>
      <dsp:txXfrm>
        <a:off x="0" y="1511166"/>
        <a:ext cx="1872884" cy="1511166"/>
      </dsp:txXfrm>
    </dsp:sp>
    <dsp:sp modelId="{7E0983AF-879E-4D47-B54A-431D2DB03B12}">
      <dsp:nvSpPr>
        <dsp:cNvPr id="0" name=""/>
        <dsp:cNvSpPr/>
      </dsp:nvSpPr>
      <dsp:spPr>
        <a:xfrm>
          <a:off x="307419" y="226674"/>
          <a:ext cx="1258046" cy="1258046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4863C-1B50-442F-92FA-E03CE5375C3F}">
      <dsp:nvSpPr>
        <dsp:cNvPr id="0" name=""/>
        <dsp:cNvSpPr/>
      </dsp:nvSpPr>
      <dsp:spPr>
        <a:xfrm>
          <a:off x="1929070" y="0"/>
          <a:ext cx="1872884" cy="37779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Elastic </a:t>
          </a:r>
          <a:r>
            <a:rPr lang="en-US" sz="1600" kern="1200" dirty="0" err="1" smtClean="0"/>
            <a:t>BeansTalk</a:t>
          </a:r>
          <a:endParaRPr lang="uk-UA" sz="1600" kern="1200" dirty="0"/>
        </a:p>
      </dsp:txBody>
      <dsp:txXfrm>
        <a:off x="1929070" y="1511166"/>
        <a:ext cx="1872884" cy="1511166"/>
      </dsp:txXfrm>
    </dsp:sp>
    <dsp:sp modelId="{98FB3D6E-D1C1-4AD2-91F2-A2C8EDBCBCA2}">
      <dsp:nvSpPr>
        <dsp:cNvPr id="0" name=""/>
        <dsp:cNvSpPr/>
      </dsp:nvSpPr>
      <dsp:spPr>
        <a:xfrm>
          <a:off x="2236490" y="226674"/>
          <a:ext cx="1258046" cy="1258046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74D8C-CAE2-42AF-89A5-E50BF74E66DC}">
      <dsp:nvSpPr>
        <dsp:cNvPr id="0" name=""/>
        <dsp:cNvSpPr/>
      </dsp:nvSpPr>
      <dsp:spPr>
        <a:xfrm>
          <a:off x="3858141" y="0"/>
          <a:ext cx="1872884" cy="37779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OpsWorks</a:t>
          </a:r>
          <a:endParaRPr lang="uk-UA" sz="1600" kern="1200" dirty="0"/>
        </a:p>
      </dsp:txBody>
      <dsp:txXfrm>
        <a:off x="3858141" y="1511166"/>
        <a:ext cx="1872884" cy="1511166"/>
      </dsp:txXfrm>
    </dsp:sp>
    <dsp:sp modelId="{32E0BB0F-F2EF-467D-AA21-90EF235D19FA}">
      <dsp:nvSpPr>
        <dsp:cNvPr id="0" name=""/>
        <dsp:cNvSpPr/>
      </dsp:nvSpPr>
      <dsp:spPr>
        <a:xfrm>
          <a:off x="4165560" y="226674"/>
          <a:ext cx="1258046" cy="1258046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35CBF-9712-48B3-B1CB-3A27E7649CBC}">
      <dsp:nvSpPr>
        <dsp:cNvPr id="0" name=""/>
        <dsp:cNvSpPr/>
      </dsp:nvSpPr>
      <dsp:spPr>
        <a:xfrm>
          <a:off x="5787212" y="0"/>
          <a:ext cx="1872884" cy="37779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CloudFormation</a:t>
          </a:r>
          <a:endParaRPr lang="uk-UA" sz="1600" kern="1200" dirty="0"/>
        </a:p>
      </dsp:txBody>
      <dsp:txXfrm>
        <a:off x="5787212" y="1511166"/>
        <a:ext cx="1872884" cy="1511166"/>
      </dsp:txXfrm>
    </dsp:sp>
    <dsp:sp modelId="{86FFD225-7A03-4F80-ACA9-5F37002E272E}">
      <dsp:nvSpPr>
        <dsp:cNvPr id="0" name=""/>
        <dsp:cNvSpPr/>
      </dsp:nvSpPr>
      <dsp:spPr>
        <a:xfrm>
          <a:off x="6094631" y="226674"/>
          <a:ext cx="1258046" cy="1258046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9FE1D-A540-47DB-9819-6D9CE6811CA9}">
      <dsp:nvSpPr>
        <dsp:cNvPr id="0" name=""/>
        <dsp:cNvSpPr/>
      </dsp:nvSpPr>
      <dsp:spPr>
        <a:xfrm>
          <a:off x="7670697" y="0"/>
          <a:ext cx="1872884" cy="37779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Cheff</a:t>
          </a:r>
          <a:r>
            <a:rPr lang="en-US" sz="1600" kern="1200" dirty="0" smtClean="0"/>
            <a:t>/Puppet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+ </a:t>
          </a:r>
          <a:r>
            <a:rPr lang="en-US" sz="1600" kern="1200" dirty="0" err="1" smtClean="0"/>
            <a:t>IaaS</a:t>
          </a:r>
          <a:endParaRPr lang="uk-UA" sz="1600" kern="1200" dirty="0"/>
        </a:p>
      </dsp:txBody>
      <dsp:txXfrm>
        <a:off x="7670697" y="1511166"/>
        <a:ext cx="1872884" cy="1511166"/>
      </dsp:txXfrm>
    </dsp:sp>
    <dsp:sp modelId="{F6BBF73F-63D2-4BE0-AAE3-F9989E3CB83B}">
      <dsp:nvSpPr>
        <dsp:cNvPr id="0" name=""/>
        <dsp:cNvSpPr/>
      </dsp:nvSpPr>
      <dsp:spPr>
        <a:xfrm>
          <a:off x="8023702" y="226674"/>
          <a:ext cx="1258046" cy="1258046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36D4B-F65E-434D-A917-0FA043E4025F}">
      <dsp:nvSpPr>
        <dsp:cNvPr id="0" name=""/>
        <dsp:cNvSpPr/>
      </dsp:nvSpPr>
      <dsp:spPr>
        <a:xfrm>
          <a:off x="383566" y="3022332"/>
          <a:ext cx="8822034" cy="566687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 smtClean="0"/>
              <a:t>Зразок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oune" TargetMode="External"/><Relationship Id="rId2" Type="http://schemas.openxmlformats.org/officeDocument/2006/relationships/hyperlink" Target="http://twitter.com/stoun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ws.amazon.com/gp/aws/developer/registration/index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oune/fluffy_cats_cookbooks.git" TargetMode="External"/><Relationship Id="rId2" Type="http://schemas.openxmlformats.org/officeDocument/2006/relationships/hyperlink" Target="https://github.com/stoune/fluffy_cats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opscode.com/" TargetMode="External"/><Relationship Id="rId5" Type="http://schemas.openxmlformats.org/officeDocument/2006/relationships/hyperlink" Target="http://docs.aws.amazon.com/opsworks/latest/userguide/" TargetMode="External"/><Relationship Id="rId4" Type="http://schemas.openxmlformats.org/officeDocument/2006/relationships/hyperlink" Target="http://www.12factor.net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 smtClean="0">
                <a:effectLst/>
              </a:rPr>
              <a:t>OpsWorks</a:t>
            </a:r>
            <a:r>
              <a:rPr lang="en-US" dirty="0" smtClean="0"/>
              <a:t>. Deployment with ease.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Petro </a:t>
            </a:r>
            <a:r>
              <a:rPr lang="en-US" dirty="0" smtClean="0"/>
              <a:t>Sasnyk, Tech Lead </a:t>
            </a:r>
            <a:r>
              <a:rPr lang="en-US" dirty="0" err="1" smtClean="0"/>
              <a:t>Softserve</a:t>
            </a:r>
            <a:r>
              <a:rPr lang="en-US" smtClean="0"/>
              <a:t> Inc.</a:t>
            </a:r>
            <a:endParaRPr lang="en-US" dirty="0"/>
          </a:p>
          <a:p>
            <a:r>
              <a:rPr lang="en-US" dirty="0">
                <a:hlinkClick r:id="rId2"/>
              </a:rPr>
              <a:t>@stoune</a:t>
            </a:r>
            <a:r>
              <a:rPr lang="en-US" dirty="0"/>
              <a:t>,</a:t>
            </a:r>
          </a:p>
          <a:p>
            <a:r>
              <a:rPr lang="en-US" dirty="0"/>
              <a:t>  </a:t>
            </a:r>
            <a:r>
              <a:rPr lang="en-US" dirty="0">
                <a:hlinkClick r:id="rId3"/>
              </a:rPr>
              <a:t>stoune</a:t>
            </a:r>
            <a:endParaRPr lang="uk-UA" dirty="0"/>
          </a:p>
          <a:p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47" y="4882565"/>
            <a:ext cx="297684" cy="2976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91" y="2390274"/>
            <a:ext cx="676275" cy="609600"/>
          </a:xfrm>
          <a:prstGeom prst="rect">
            <a:avLst/>
          </a:prstGeom>
        </p:spPr>
      </p:pic>
      <p:sp>
        <p:nvSpPr>
          <p:cNvPr id="4" name="Прямокутник 3"/>
          <p:cNvSpPr/>
          <p:nvPr/>
        </p:nvSpPr>
        <p:spPr>
          <a:xfrm>
            <a:off x="0" y="493295"/>
            <a:ext cx="5943600" cy="1106905"/>
          </a:xfrm>
          <a:prstGeom prst="rect">
            <a:avLst/>
          </a:prstGeom>
          <a:solidFill>
            <a:srgbClr val="6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2409644" y="785137"/>
            <a:ext cx="3533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Pacemaker: LAMP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142463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 steps to start using </a:t>
            </a:r>
            <a:r>
              <a:rPr lang="en-US" dirty="0" err="1" smtClean="0"/>
              <a:t>opsworks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to loose your</a:t>
            </a:r>
            <a:r>
              <a:rPr lang="uk-UA" dirty="0" smtClean="0"/>
              <a:t> </a:t>
            </a:r>
            <a:r>
              <a:rPr lang="en-US" dirty="0" smtClean="0"/>
              <a:t>sleep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uk-UA" dirty="0"/>
          </a:p>
        </p:txBody>
      </p:sp>
      <p:sp>
        <p:nvSpPr>
          <p:cNvPr id="6" name="Місце для вмісту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708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create a stack</a:t>
            </a:r>
            <a:endParaRPr lang="uk-UA" dirty="0"/>
          </a:p>
        </p:txBody>
      </p:sp>
      <p:pic>
        <p:nvPicPr>
          <p:cNvPr id="1026" name="Picture 2" descr="http://docs.aws.amazon.com/opsworks/latest/userguide/images/create_stac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5" y="2128797"/>
            <a:ext cx="5252136" cy="401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Місце для вмісту 5"/>
          <p:cNvSpPr txBox="1">
            <a:spLocks/>
          </p:cNvSpPr>
          <p:nvPr/>
        </p:nvSpPr>
        <p:spPr>
          <a:xfrm>
            <a:off x="7159624" y="2000971"/>
            <a:ext cx="388778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OS (Amazon </a:t>
            </a:r>
            <a:r>
              <a:rPr lang="en-US" dirty="0" err="1" smtClean="0"/>
              <a:t>linux</a:t>
            </a:r>
            <a:r>
              <a:rPr lang="en-US" dirty="0" smtClean="0"/>
              <a:t> or Ubuntu </a:t>
            </a:r>
            <a:r>
              <a:rPr lang="en-US" dirty="0" err="1" smtClean="0"/>
              <a:t>lts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Region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not forget to use your </a:t>
            </a:r>
            <a:r>
              <a:rPr lang="en-US" dirty="0" smtClean="0"/>
              <a:t>favorite pink color </a:t>
            </a:r>
            <a:r>
              <a:rPr lang="en-US" dirty="0"/>
              <a:t>to mark </a:t>
            </a:r>
            <a:r>
              <a:rPr lang="en-US" dirty="0" smtClean="0"/>
              <a:t>the stack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464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Add layer</a:t>
            </a:r>
            <a:endParaRPr lang="uk-UA" dirty="0"/>
          </a:p>
        </p:txBody>
      </p:sp>
      <p:sp>
        <p:nvSpPr>
          <p:cNvPr id="8" name="Місце для вмісту 5"/>
          <p:cNvSpPr txBox="1">
            <a:spLocks/>
          </p:cNvSpPr>
          <p:nvPr/>
        </p:nvSpPr>
        <p:spPr>
          <a:xfrm>
            <a:off x="7159624" y="2000971"/>
            <a:ext cx="388778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Type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components versions (for rails: ruby, </a:t>
            </a:r>
            <a:r>
              <a:rPr lang="en-US" dirty="0" err="1" smtClean="0"/>
              <a:t>gemset</a:t>
            </a:r>
            <a:r>
              <a:rPr lang="en-US" dirty="0" smtClean="0"/>
              <a:t>, bundler, </a:t>
            </a:r>
            <a:r>
              <a:rPr lang="en-US" dirty="0" err="1" smtClean="0"/>
              <a:t>phusion</a:t>
            </a:r>
            <a:r>
              <a:rPr lang="en-US" dirty="0" smtClean="0"/>
              <a:t> passenger or unicorn)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Additional settings</a:t>
            </a:r>
            <a:endParaRPr lang="en-US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2054" name="Picture 6" descr="http://docs.aws.amazon.com/opsworks/latest/userguide/images/gs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" y="2250795"/>
            <a:ext cx="6401911" cy="18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42" y="3175071"/>
            <a:ext cx="4130842" cy="33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7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docs.aws.amazon.com/opsworks/latest/userguide/images/gs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50" y="2217540"/>
            <a:ext cx="6018211" cy="646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Add instance</a:t>
            </a:r>
            <a:endParaRPr lang="uk-UA" dirty="0"/>
          </a:p>
        </p:txBody>
      </p:sp>
      <p:sp>
        <p:nvSpPr>
          <p:cNvPr id="8" name="Місце для вмісту 5"/>
          <p:cNvSpPr txBox="1">
            <a:spLocks/>
          </p:cNvSpPr>
          <p:nvPr/>
        </p:nvSpPr>
        <p:spPr>
          <a:xfrm>
            <a:off x="7159624" y="2000971"/>
            <a:ext cx="388778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Name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size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Availability zone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Scaling type (24/7, Time-based, load-based)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OS</a:t>
            </a:r>
            <a:endParaRPr lang="en-US" dirty="0"/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963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4. create an app</a:t>
            </a:r>
            <a:endParaRPr lang="uk-UA" dirty="0"/>
          </a:p>
        </p:txBody>
      </p:sp>
      <p:sp>
        <p:nvSpPr>
          <p:cNvPr id="8" name="Місце для вмісту 5"/>
          <p:cNvSpPr txBox="1">
            <a:spLocks/>
          </p:cNvSpPr>
          <p:nvPr/>
        </p:nvSpPr>
        <p:spPr>
          <a:xfrm>
            <a:off x="7159624" y="2000971"/>
            <a:ext cx="388778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name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type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scm</a:t>
            </a:r>
            <a:endParaRPr lang="en-US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4098" name="Picture 2" descr="http://docs.aws.amazon.com/opsworks/latest/userguide/images/gs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2" y="2000971"/>
            <a:ext cx="6276975" cy="583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2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5. deploy an app</a:t>
            </a:r>
            <a:endParaRPr lang="uk-UA" dirty="0"/>
          </a:p>
        </p:txBody>
      </p:sp>
      <p:sp>
        <p:nvSpPr>
          <p:cNvPr id="8" name="Місце для вмісту 5"/>
          <p:cNvSpPr txBox="1">
            <a:spLocks/>
          </p:cNvSpPr>
          <p:nvPr/>
        </p:nvSpPr>
        <p:spPr>
          <a:xfrm>
            <a:off x="7159624" y="2000971"/>
            <a:ext cx="388778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Command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Advanced: </a:t>
            </a:r>
            <a:r>
              <a:rPr lang="en-US" dirty="0" smtClean="0"/>
              <a:t>Target instances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Advanced: Chef </a:t>
            </a:r>
            <a:r>
              <a:rPr lang="en-US" dirty="0" err="1" smtClean="0"/>
              <a:t>json</a:t>
            </a:r>
            <a:endParaRPr lang="en-US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8" y="2000970"/>
            <a:ext cx="6278075" cy="43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Місце для зображення 11"/>
          <p:cNvPicPr>
            <a:picLocks noChangeAspect="1"/>
          </p:cNvPicPr>
          <p:nvPr/>
        </p:nvPicPr>
        <p:blipFill>
          <a:blip r:embed="rId2"/>
          <a:srcRect t="15779" b="15779"/>
          <a:stretch>
            <a:fillRect/>
          </a:stretch>
        </p:blipFill>
        <p:spPr>
          <a:xfrm>
            <a:off x="5305926" y="1995168"/>
            <a:ext cx="6656700" cy="3019059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results</a:t>
            </a:r>
            <a:endParaRPr lang="uk-UA" dirty="0"/>
          </a:p>
        </p:txBody>
      </p:sp>
      <p:sp>
        <p:nvSpPr>
          <p:cNvPr id="2" name="Місце для вмісту 1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3827630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If you are lucky, you will see your app</a:t>
            </a:r>
            <a:endParaRPr lang="uk-UA" sz="3200" dirty="0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7602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result</a:t>
            </a:r>
            <a:endParaRPr lang="uk-UA" dirty="0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If not… </a:t>
            </a:r>
          </a:p>
          <a:p>
            <a:pPr marL="0" indent="0">
              <a:buNone/>
            </a:pPr>
            <a:r>
              <a:rPr lang="en-US" sz="3200" dirty="0" smtClean="0"/>
              <a:t>Have a happy debugging </a:t>
            </a:r>
            <a:endParaRPr lang="uk-UA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0" y="1987297"/>
            <a:ext cx="7395116" cy="316269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214223"/>
            <a:ext cx="10058400" cy="27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fluffy cats application</a:t>
            </a:r>
            <a:endParaRPr lang="uk-UA" dirty="0"/>
          </a:p>
        </p:txBody>
      </p:sp>
      <p:pic>
        <p:nvPicPr>
          <p:cNvPr id="12" name="Місце для зображення 11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779" b="15779"/>
          <a:stretch>
            <a:fillRect/>
          </a:stretch>
        </p:blipFill>
        <p:spPr>
          <a:xfrm>
            <a:off x="1141413" y="252663"/>
            <a:ext cx="9878363" cy="4480202"/>
          </a:xfrm>
          <a:prstGeom prst="rect">
            <a:avLst/>
          </a:prstGeom>
        </p:spPr>
      </p:pic>
      <p:sp>
        <p:nvSpPr>
          <p:cNvPr id="11" name="Місце для тексту 10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776344"/>
          </a:xfrm>
        </p:spPr>
        <p:txBody>
          <a:bodyPr>
            <a:noAutofit/>
          </a:bodyPr>
          <a:lstStyle/>
          <a:p>
            <a:r>
              <a:rPr lang="en-US" sz="2400" dirty="0" smtClean="0"/>
              <a:t>This is the next billion-dollar business. The coolest site ever about fluffy cats. Isn’t it cute?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58933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fluffy cats application: architecture</a:t>
            </a:r>
            <a:endParaRPr lang="uk-UA" dirty="0"/>
          </a:p>
        </p:txBody>
      </p:sp>
      <p:sp>
        <p:nvSpPr>
          <p:cNvPr id="3" name="Блок-схема: магнітний диск 2"/>
          <p:cNvSpPr/>
          <p:nvPr/>
        </p:nvSpPr>
        <p:spPr>
          <a:xfrm>
            <a:off x="8578516" y="2406316"/>
            <a:ext cx="1937084" cy="143175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Amazon RDS/MySQL Database</a:t>
            </a:r>
            <a:endParaRPr lang="uk-UA" dirty="0"/>
          </a:p>
        </p:txBody>
      </p:sp>
      <p:sp>
        <p:nvSpPr>
          <p:cNvPr id="4" name="Блок-схема: процес 3"/>
          <p:cNvSpPr/>
          <p:nvPr/>
        </p:nvSpPr>
        <p:spPr>
          <a:xfrm>
            <a:off x="5582653" y="2640931"/>
            <a:ext cx="2057400" cy="96252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Rails App Server</a:t>
            </a:r>
            <a:endParaRPr lang="uk-UA" dirty="0"/>
          </a:p>
        </p:txBody>
      </p:sp>
      <p:sp>
        <p:nvSpPr>
          <p:cNvPr id="6" name="Блок-схема: магнітний диск 5"/>
          <p:cNvSpPr/>
          <p:nvPr/>
        </p:nvSpPr>
        <p:spPr>
          <a:xfrm>
            <a:off x="8578516" y="4054640"/>
            <a:ext cx="1937084" cy="149191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Amazon S3/File storage</a:t>
            </a:r>
            <a:endParaRPr lang="uk-UA" dirty="0"/>
          </a:p>
        </p:txBody>
      </p:sp>
      <p:sp>
        <p:nvSpPr>
          <p:cNvPr id="9" name="Блок-схема: процес 8"/>
          <p:cNvSpPr/>
          <p:nvPr/>
        </p:nvSpPr>
        <p:spPr>
          <a:xfrm>
            <a:off x="2802565" y="2640931"/>
            <a:ext cx="2057400" cy="96252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Elastic Load Balancer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77" y="3418932"/>
            <a:ext cx="1219200" cy="1548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9568" y="5125453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 – The user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6384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Why do I need automated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Why should I use Amazon </a:t>
            </a:r>
            <a:r>
              <a:rPr lang="en-US" dirty="0" err="1" smtClean="0">
                <a:latin typeface="Myriad Pro" panose="020B0503030403020204" pitchFamily="34" charset="0"/>
              </a:rPr>
              <a:t>OpsWorks</a:t>
            </a:r>
            <a:r>
              <a:rPr lang="en-US" dirty="0" smtClean="0">
                <a:latin typeface="Myriad Pro" panose="020B0503030403020204" pitchFamily="34" charset="0"/>
              </a:rPr>
              <a:t> </a:t>
            </a:r>
            <a:endParaRPr lang="en-US" dirty="0">
              <a:latin typeface="Myriad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How to use Amazon </a:t>
            </a:r>
            <a:r>
              <a:rPr lang="en-US" dirty="0" err="1">
                <a:latin typeface="Myriad Pro" panose="020B0503030403020204" pitchFamily="34" charset="0"/>
              </a:rPr>
              <a:t>OpsWorks</a:t>
            </a:r>
            <a:r>
              <a:rPr lang="en-US" dirty="0">
                <a:latin typeface="Myriad Pro" panose="020B0503030403020204" pitchFamily="34" charset="0"/>
              </a:rPr>
              <a:t> real-world scenario</a:t>
            </a:r>
          </a:p>
        </p:txBody>
      </p:sp>
    </p:spTree>
    <p:extLst>
      <p:ext uri="{BB962C8B-B14F-4D97-AF65-F5344CB8AC3E}">
        <p14:creationId xmlns:p14="http://schemas.microsoft.com/office/powerpoint/2010/main" val="408718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Fluffy cats </a:t>
            </a:r>
            <a:r>
              <a:rPr lang="en-US" dirty="0" err="1" smtClean="0"/>
              <a:t>opsworks</a:t>
            </a:r>
            <a:r>
              <a:rPr lang="en-US" dirty="0" smtClean="0"/>
              <a:t> console</a:t>
            </a:r>
            <a:endParaRPr lang="uk-UA" dirty="0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demo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828675"/>
            <a:ext cx="96488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uk-UA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775640040"/>
              </p:ext>
            </p:extLst>
          </p:nvPr>
        </p:nvGraphicFramePr>
        <p:xfrm>
          <a:off x="1458243" y="2033337"/>
          <a:ext cx="9589168" cy="3777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2706" y="5943600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complexity/</a:t>
            </a:r>
          </a:p>
          <a:p>
            <a:r>
              <a:rPr lang="en-US" dirty="0" smtClean="0"/>
              <a:t>Lower flexibility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8911390" y="5943600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complexity/</a:t>
            </a:r>
          </a:p>
          <a:p>
            <a:r>
              <a:rPr lang="en-US" dirty="0" smtClean="0"/>
              <a:t>Higher flexibility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87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Vendor lock-in (who cares)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It’s still beta (bugs, small expertise,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 make complicated things, you need to learn Ruby and chef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Amazon </a:t>
            </a:r>
            <a:r>
              <a:rPr lang="en-US" dirty="0" err="1" smtClean="0"/>
              <a:t>OpsWorks</a:t>
            </a:r>
            <a:r>
              <a:rPr lang="en-US" dirty="0" smtClean="0"/>
              <a:t> uses chef solo 0.7, latest version is </a:t>
            </a:r>
            <a:r>
              <a:rPr lang="en-US" dirty="0" smtClean="0"/>
              <a:t>0.11.0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lot of cookbooks and recipes are incompatible with Amazon </a:t>
            </a:r>
            <a:r>
              <a:rPr lang="en-US" dirty="0" err="1" smtClean="0"/>
              <a:t>opsworks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263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good instruments for Great Good</a:t>
            </a:r>
          </a:p>
          <a:p>
            <a:r>
              <a:rPr lang="en-US" dirty="0" smtClean="0"/>
              <a:t>Use automated deployments (or your architect will punish you)</a:t>
            </a:r>
          </a:p>
          <a:p>
            <a:r>
              <a:rPr lang="en-US" dirty="0" smtClean="0"/>
              <a:t>Amazon </a:t>
            </a:r>
            <a:r>
              <a:rPr lang="en-US" dirty="0" err="1" smtClean="0"/>
              <a:t>opsworks</a:t>
            </a:r>
            <a:r>
              <a:rPr lang="en-US" dirty="0" smtClean="0"/>
              <a:t> could simplify your deployment tasks or may not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6253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Still have Questions?</a:t>
            </a:r>
            <a:endParaRPr lang="uk-UA" dirty="0"/>
          </a:p>
        </p:txBody>
      </p:sp>
      <p:pic>
        <p:nvPicPr>
          <p:cNvPr id="8" name="Місце для зображення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022" r="-139022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6" name="Місце для тексту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2362235" y="2247673"/>
            <a:ext cx="7460697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Do not ask questions, just go and register </a:t>
            </a:r>
          </a:p>
          <a:p>
            <a:pPr algn="ctr"/>
            <a:r>
              <a:rPr lang="en-US" sz="2400" dirty="0" smtClean="0"/>
              <a:t>your </a:t>
            </a:r>
            <a:r>
              <a:rPr lang="en-US" sz="2400" dirty="0" smtClean="0">
                <a:hlinkClick r:id="rId3"/>
              </a:rPr>
              <a:t>free</a:t>
            </a:r>
            <a:r>
              <a:rPr lang="en-US" sz="2400" dirty="0" smtClean="0"/>
              <a:t> Amazon account and taste the red pill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0898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uk-UA" dirty="0"/>
          </a:p>
        </p:txBody>
      </p:sp>
      <p:sp>
        <p:nvSpPr>
          <p:cNvPr id="9" name="Місце для вмісту 8"/>
          <p:cNvSpPr>
            <a:spLocks noGrp="1"/>
          </p:cNvSpPr>
          <p:nvPr>
            <p:ph idx="1"/>
          </p:nvPr>
        </p:nvSpPr>
        <p:spPr>
          <a:xfrm>
            <a:off x="782054" y="2666999"/>
            <a:ext cx="10816388" cy="31242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Fluffy </a:t>
            </a:r>
            <a:r>
              <a:rPr lang="en-US" dirty="0"/>
              <a:t>Cats application source code: </a:t>
            </a:r>
            <a:r>
              <a:rPr lang="en-US" dirty="0">
                <a:hlinkClick r:id="rId2"/>
              </a:rPr>
              <a:t>https://github.com/stoune/fluffy_cats.git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Fluffy Cats Custom Chef Cookbooks: </a:t>
            </a:r>
            <a:r>
              <a:rPr lang="en-US" dirty="0">
                <a:hlinkClick r:id="rId3"/>
              </a:rPr>
              <a:t>https://github.com/stoune/fluffy_cats_cookbooks.git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hlinkClick r:id="rId4"/>
              </a:rPr>
              <a:t>The </a:t>
            </a:r>
            <a:r>
              <a:rPr lang="en-US" dirty="0" smtClean="0">
                <a:hlinkClick r:id="rId4"/>
              </a:rPr>
              <a:t>twelve factor app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hlinkClick r:id="rId5"/>
              </a:rPr>
              <a:t>Amazon </a:t>
            </a:r>
            <a:r>
              <a:rPr lang="en-US" dirty="0" err="1" smtClean="0">
                <a:hlinkClick r:id="rId5"/>
              </a:rPr>
              <a:t>opsworks</a:t>
            </a:r>
            <a:r>
              <a:rPr lang="en-US" dirty="0" smtClean="0">
                <a:hlinkClick r:id="rId5"/>
              </a:rPr>
              <a:t> user guide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hlinkClick r:id="rId6"/>
              </a:rPr>
              <a:t>Opscode</a:t>
            </a:r>
            <a:r>
              <a:rPr lang="en-US" dirty="0" smtClean="0">
                <a:hlinkClick r:id="rId6"/>
              </a:rPr>
              <a:t> </a:t>
            </a:r>
            <a:r>
              <a:rPr lang="en-US" dirty="0" smtClean="0">
                <a:hlinkClick r:id="rId6"/>
              </a:rPr>
              <a:t>docs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24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 you!  </a:t>
            </a:r>
            <a:endParaRPr lang="uk-UA" dirty="0"/>
          </a:p>
        </p:txBody>
      </p:sp>
      <p:pic>
        <p:nvPicPr>
          <p:cNvPr id="5" name="Місце для зображення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7" b="24347"/>
          <a:stretch>
            <a:fillRect/>
          </a:stretch>
        </p:blipFill>
        <p:spPr/>
      </p:pic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3827382" y="3077852"/>
            <a:ext cx="4530407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Now run for your free cookies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92774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need automated deployment?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1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10216398" cy="1905000"/>
          </a:xfrm>
        </p:spPr>
        <p:txBody>
          <a:bodyPr/>
          <a:lstStyle/>
          <a:p>
            <a:r>
              <a:rPr lang="en-US" dirty="0"/>
              <a:t>Why do I </a:t>
            </a:r>
            <a:r>
              <a:rPr lang="en-US" dirty="0" smtClean="0"/>
              <a:t>need to avoid manual </a:t>
            </a:r>
            <a:r>
              <a:rPr lang="en-US" dirty="0"/>
              <a:t>deployment?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Because it is boring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Because it is cumbersome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Because it error-prone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Because it takes a lot of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Because it is not repetitive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Because it is not scalable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Because …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53" y="2666999"/>
            <a:ext cx="2747042" cy="2458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12" y="3344779"/>
            <a:ext cx="906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Or</a:t>
            </a:r>
            <a:endParaRPr lang="uk-UA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8039274" y="5273743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Continue doing monkey job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835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5116" y="2683043"/>
            <a:ext cx="38234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smtClean="0"/>
              <a:t>AND…</a:t>
            </a:r>
            <a:endParaRPr lang="uk-UA" sz="8800" dirty="0"/>
          </a:p>
        </p:txBody>
      </p:sp>
    </p:spTree>
    <p:extLst>
      <p:ext uri="{BB962C8B-B14F-4D97-AF65-F5344CB8AC3E}">
        <p14:creationId xmlns:p14="http://schemas.microsoft.com/office/powerpoint/2010/main" val="93881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time you deploy manually, god kills a kitten</a:t>
            </a:r>
            <a:endParaRPr lang="uk-UA" dirty="0"/>
          </a:p>
        </p:txBody>
      </p:sp>
      <p:pic>
        <p:nvPicPr>
          <p:cNvPr id="9" name="Місце для зображення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14761"/>
          <a:stretch>
            <a:fillRect/>
          </a:stretch>
        </p:blipFill>
        <p:spPr>
          <a:xfrm>
            <a:off x="1141413" y="463673"/>
            <a:ext cx="9723437" cy="4283075"/>
          </a:xfrm>
        </p:spPr>
      </p:pic>
      <p:sp>
        <p:nvSpPr>
          <p:cNvPr id="6" name="Місце для тексту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Please think of the kittens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1905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Modern web application characteristics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293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twelve-factor app by </a:t>
            </a:r>
            <a:r>
              <a:rPr lang="en-US" dirty="0" err="1" smtClean="0"/>
              <a:t>heroku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1141413" y="2021305"/>
            <a:ext cx="9905998" cy="4174958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I</a:t>
            </a:r>
            <a:r>
              <a:rPr lang="en-US" dirty="0"/>
              <a:t>. </a:t>
            </a:r>
            <a:r>
              <a:rPr lang="en-US" b="1" dirty="0" smtClean="0"/>
              <a:t>Codebase</a:t>
            </a:r>
            <a:r>
              <a:rPr lang="en-US" dirty="0" smtClean="0"/>
              <a:t> - One </a:t>
            </a:r>
            <a:r>
              <a:rPr lang="en-US" dirty="0"/>
              <a:t>codebase tracked in revision control, many deploys</a:t>
            </a:r>
          </a:p>
          <a:p>
            <a:r>
              <a:rPr lang="en-US" dirty="0"/>
              <a:t>II. </a:t>
            </a:r>
            <a:r>
              <a:rPr lang="en-US" b="1" dirty="0" smtClean="0"/>
              <a:t>Dependencies</a:t>
            </a:r>
            <a:r>
              <a:rPr lang="en-US" dirty="0" smtClean="0"/>
              <a:t> - Explicitly </a:t>
            </a:r>
            <a:r>
              <a:rPr lang="en-US" dirty="0"/>
              <a:t>declare and isolate dependencies</a:t>
            </a:r>
          </a:p>
          <a:p>
            <a:r>
              <a:rPr lang="en-US" dirty="0"/>
              <a:t>III. </a:t>
            </a:r>
            <a:r>
              <a:rPr lang="en-US" b="1" dirty="0" err="1" smtClean="0"/>
              <a:t>Config</a:t>
            </a:r>
            <a:r>
              <a:rPr lang="en-US" dirty="0" smtClean="0"/>
              <a:t> - Store </a:t>
            </a:r>
            <a:r>
              <a:rPr lang="en-US" dirty="0" err="1"/>
              <a:t>config</a:t>
            </a:r>
            <a:r>
              <a:rPr lang="en-US" dirty="0"/>
              <a:t> in the environment</a:t>
            </a:r>
          </a:p>
          <a:p>
            <a:r>
              <a:rPr lang="en-US" dirty="0"/>
              <a:t>IV. </a:t>
            </a:r>
            <a:r>
              <a:rPr lang="en-US" b="1" dirty="0"/>
              <a:t>Backing </a:t>
            </a:r>
            <a:r>
              <a:rPr lang="en-US" b="1" dirty="0" smtClean="0"/>
              <a:t>Services</a:t>
            </a:r>
            <a:r>
              <a:rPr lang="en-US" dirty="0" smtClean="0"/>
              <a:t> - Treat </a:t>
            </a:r>
            <a:r>
              <a:rPr lang="en-US" dirty="0"/>
              <a:t>backing services as attached resources</a:t>
            </a:r>
          </a:p>
          <a:p>
            <a:r>
              <a:rPr lang="en-US" dirty="0"/>
              <a:t>V. </a:t>
            </a:r>
            <a:r>
              <a:rPr lang="en-US" b="1" dirty="0"/>
              <a:t>Build, release, </a:t>
            </a:r>
            <a:r>
              <a:rPr lang="en-US" b="1" dirty="0" smtClean="0"/>
              <a:t>run</a:t>
            </a:r>
            <a:r>
              <a:rPr lang="en-US" dirty="0" smtClean="0"/>
              <a:t> - Strictly </a:t>
            </a:r>
            <a:r>
              <a:rPr lang="en-US" dirty="0"/>
              <a:t>separate build and run stages</a:t>
            </a:r>
          </a:p>
          <a:p>
            <a:endParaRPr lang="en-US" dirty="0" smtClean="0"/>
          </a:p>
          <a:p>
            <a:r>
              <a:rPr lang="en-US" dirty="0" smtClean="0"/>
              <a:t>VII</a:t>
            </a:r>
            <a:r>
              <a:rPr lang="en-US" dirty="0"/>
              <a:t>. </a:t>
            </a:r>
            <a:r>
              <a:rPr lang="en-US" b="1" dirty="0"/>
              <a:t>Port </a:t>
            </a:r>
            <a:r>
              <a:rPr lang="en-US" b="1" dirty="0" smtClean="0"/>
              <a:t>binding </a:t>
            </a:r>
            <a:r>
              <a:rPr lang="en-US" dirty="0" smtClean="0"/>
              <a:t>- Export </a:t>
            </a:r>
            <a:r>
              <a:rPr lang="en-US" dirty="0"/>
              <a:t>services via port binding</a:t>
            </a:r>
          </a:p>
          <a:p>
            <a:r>
              <a:rPr lang="en-US" dirty="0" smtClean="0"/>
              <a:t>IX</a:t>
            </a:r>
            <a:r>
              <a:rPr lang="en-US" dirty="0"/>
              <a:t>. </a:t>
            </a:r>
            <a:r>
              <a:rPr lang="en-US" b="1" dirty="0" smtClean="0"/>
              <a:t>Disposability</a:t>
            </a:r>
            <a:r>
              <a:rPr lang="en-US" dirty="0" smtClean="0"/>
              <a:t> - Maximize </a:t>
            </a:r>
            <a:r>
              <a:rPr lang="en-US" dirty="0"/>
              <a:t>robustness with fast startup and graceful shutdown</a:t>
            </a:r>
          </a:p>
          <a:p>
            <a:r>
              <a:rPr lang="en-US" dirty="0"/>
              <a:t>X. </a:t>
            </a:r>
            <a:r>
              <a:rPr lang="en-US" b="1" dirty="0" err="1"/>
              <a:t>Dev</a:t>
            </a:r>
            <a:r>
              <a:rPr lang="en-US" b="1" dirty="0"/>
              <a:t>/prod </a:t>
            </a:r>
            <a:r>
              <a:rPr lang="en-US" b="1" dirty="0" smtClean="0"/>
              <a:t>parity</a:t>
            </a:r>
            <a:r>
              <a:rPr lang="en-US" dirty="0" smtClean="0"/>
              <a:t> - Keep </a:t>
            </a:r>
            <a:r>
              <a:rPr lang="en-US" dirty="0"/>
              <a:t>development, staging, and production as similar as possible</a:t>
            </a:r>
          </a:p>
          <a:p>
            <a:r>
              <a:rPr lang="en-US" dirty="0" smtClean="0"/>
              <a:t>XII</a:t>
            </a:r>
            <a:r>
              <a:rPr lang="en-US" dirty="0"/>
              <a:t>. </a:t>
            </a:r>
            <a:r>
              <a:rPr lang="en-US" b="1" dirty="0"/>
              <a:t>Admin </a:t>
            </a:r>
            <a:r>
              <a:rPr lang="en-US" b="1" dirty="0" smtClean="0"/>
              <a:t>processes </a:t>
            </a:r>
            <a:r>
              <a:rPr lang="en-US" dirty="0" smtClean="0"/>
              <a:t>- Run </a:t>
            </a:r>
            <a:r>
              <a:rPr lang="en-US" dirty="0"/>
              <a:t>admin/management tasks as one-off processes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69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7221" y="2668"/>
            <a:ext cx="9905998" cy="1905000"/>
          </a:xfrm>
        </p:spPr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opsworks</a:t>
            </a:r>
            <a:r>
              <a:rPr lang="en-US" dirty="0" smtClean="0"/>
              <a:t> solution</a:t>
            </a:r>
            <a:endParaRPr lang="uk-UA" dirty="0"/>
          </a:p>
        </p:txBody>
      </p:sp>
      <p:grpSp>
        <p:nvGrpSpPr>
          <p:cNvPr id="19" name="Групувати 18"/>
          <p:cNvGrpSpPr/>
          <p:nvPr/>
        </p:nvGrpSpPr>
        <p:grpSpPr>
          <a:xfrm>
            <a:off x="1239255" y="1686426"/>
            <a:ext cx="1070813" cy="1923276"/>
            <a:chOff x="1438188" y="2584555"/>
            <a:chExt cx="1070813" cy="1923276"/>
          </a:xfrm>
        </p:grpSpPr>
        <p:grpSp>
          <p:nvGrpSpPr>
            <p:cNvPr id="10" name="Групувати 9"/>
            <p:cNvGrpSpPr/>
            <p:nvPr/>
          </p:nvGrpSpPr>
          <p:grpSpPr>
            <a:xfrm>
              <a:off x="1438188" y="3043989"/>
              <a:ext cx="1070813" cy="1463842"/>
              <a:chOff x="2508999" y="3838073"/>
              <a:chExt cx="1070813" cy="1463842"/>
            </a:xfrm>
          </p:grpSpPr>
          <p:sp>
            <p:nvSpPr>
              <p:cNvPr id="6" name="Прямокутник 5"/>
              <p:cNvSpPr/>
              <p:nvPr/>
            </p:nvSpPr>
            <p:spPr>
              <a:xfrm>
                <a:off x="2508999" y="3838073"/>
                <a:ext cx="1070811" cy="601579"/>
              </a:xfrm>
              <a:prstGeom prst="rect">
                <a:avLst/>
              </a:prstGeom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" name="Прямокутник 6"/>
              <p:cNvSpPr/>
              <p:nvPr/>
            </p:nvSpPr>
            <p:spPr>
              <a:xfrm>
                <a:off x="2509000" y="4154904"/>
                <a:ext cx="1070811" cy="601579"/>
              </a:xfrm>
              <a:prstGeom prst="rect">
                <a:avLst/>
              </a:prstGeom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" name="Прямокутник 7"/>
              <p:cNvSpPr/>
              <p:nvPr/>
            </p:nvSpPr>
            <p:spPr>
              <a:xfrm>
                <a:off x="2509001" y="4415586"/>
                <a:ext cx="1070811" cy="601579"/>
              </a:xfrm>
              <a:prstGeom prst="rect">
                <a:avLst/>
              </a:prstGeom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" name="Прямокутник 8"/>
              <p:cNvSpPr/>
              <p:nvPr/>
            </p:nvSpPr>
            <p:spPr>
              <a:xfrm>
                <a:off x="2509001" y="4700336"/>
                <a:ext cx="1070811" cy="601579"/>
              </a:xfrm>
              <a:prstGeom prst="rect">
                <a:avLst/>
              </a:prstGeom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491978" y="2584555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Stack</a:t>
              </a:r>
              <a:endParaRPr lang="uk-UA" sz="2400" dirty="0"/>
            </a:p>
          </p:txBody>
        </p:sp>
      </p:grpSp>
      <p:grpSp>
        <p:nvGrpSpPr>
          <p:cNvPr id="20" name="Групувати 19"/>
          <p:cNvGrpSpPr/>
          <p:nvPr/>
        </p:nvGrpSpPr>
        <p:grpSpPr>
          <a:xfrm>
            <a:off x="3575798" y="1684195"/>
            <a:ext cx="1116011" cy="1925507"/>
            <a:chOff x="3130630" y="2582319"/>
            <a:chExt cx="1116011" cy="1925507"/>
          </a:xfrm>
        </p:grpSpPr>
        <p:grpSp>
          <p:nvGrpSpPr>
            <p:cNvPr id="12" name="Групувати 11"/>
            <p:cNvGrpSpPr/>
            <p:nvPr/>
          </p:nvGrpSpPr>
          <p:grpSpPr>
            <a:xfrm>
              <a:off x="3130630" y="3043984"/>
              <a:ext cx="1070813" cy="1463842"/>
              <a:chOff x="2508999" y="3838073"/>
              <a:chExt cx="1070813" cy="1463842"/>
            </a:xfrm>
          </p:grpSpPr>
          <p:sp>
            <p:nvSpPr>
              <p:cNvPr id="16" name="Прямокутник 15"/>
              <p:cNvSpPr/>
              <p:nvPr/>
            </p:nvSpPr>
            <p:spPr>
              <a:xfrm>
                <a:off x="2509001" y="4700336"/>
                <a:ext cx="1070811" cy="601579"/>
              </a:xfrm>
              <a:prstGeom prst="rect">
                <a:avLst/>
              </a:prstGeom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3" name="Прямокутник 12"/>
              <p:cNvSpPr/>
              <p:nvPr/>
            </p:nvSpPr>
            <p:spPr>
              <a:xfrm>
                <a:off x="2508999" y="3838073"/>
                <a:ext cx="1070811" cy="601579"/>
              </a:xfrm>
              <a:prstGeom prst="rect">
                <a:avLst/>
              </a:prstGeom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4" name="Прямокутник 13"/>
              <p:cNvSpPr/>
              <p:nvPr/>
            </p:nvSpPr>
            <p:spPr>
              <a:xfrm>
                <a:off x="2509000" y="4154904"/>
                <a:ext cx="1070811" cy="601579"/>
              </a:xfrm>
              <a:prstGeom prst="rect">
                <a:avLst/>
              </a:prstGeom>
              <a:solidFill>
                <a:srgbClr val="FF0000"/>
              </a:solidFill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5" name="Прямокутник 14"/>
              <p:cNvSpPr/>
              <p:nvPr/>
            </p:nvSpPr>
            <p:spPr>
              <a:xfrm>
                <a:off x="2509001" y="4415586"/>
                <a:ext cx="1070811" cy="601579"/>
              </a:xfrm>
              <a:prstGeom prst="rect">
                <a:avLst/>
              </a:prstGeom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130630" y="2582319"/>
              <a:ext cx="1116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Layers</a:t>
              </a:r>
              <a:endParaRPr lang="uk-UA" sz="2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5484" y="3815762"/>
            <a:ext cx="26601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tack</a:t>
            </a:r>
            <a:r>
              <a:rPr lang="en-US" dirty="0" smtClean="0"/>
              <a:t> </a:t>
            </a:r>
            <a:r>
              <a:rPr lang="en-US" dirty="0"/>
              <a:t>is basically a container for a set of Amazon EC2 </a:t>
            </a:r>
            <a:r>
              <a:rPr lang="en-US" dirty="0" smtClean="0"/>
              <a:t>instances (with related resources) that </a:t>
            </a:r>
            <a:r>
              <a:rPr lang="en-US" dirty="0"/>
              <a:t>have a common purpose or should be logically </a:t>
            </a:r>
            <a:r>
              <a:rPr lang="en-US" dirty="0" smtClean="0"/>
              <a:t>managed </a:t>
            </a:r>
            <a:r>
              <a:rPr lang="en-US" dirty="0"/>
              <a:t>as a group</a:t>
            </a:r>
            <a:endParaRPr lang="uk-UA" dirty="0"/>
          </a:p>
        </p:txBody>
      </p:sp>
      <p:sp>
        <p:nvSpPr>
          <p:cNvPr id="22" name="TextBox 21"/>
          <p:cNvSpPr txBox="1"/>
          <p:nvPr/>
        </p:nvSpPr>
        <p:spPr>
          <a:xfrm>
            <a:off x="3247733" y="3785331"/>
            <a:ext cx="2267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Layer </a:t>
            </a:r>
            <a:r>
              <a:rPr lang="en-US" dirty="0" smtClean="0"/>
              <a:t>defines how to set up and configure a set of instances and related resources</a:t>
            </a:r>
            <a:endParaRPr lang="uk-UA" dirty="0"/>
          </a:p>
        </p:txBody>
      </p:sp>
      <p:grpSp>
        <p:nvGrpSpPr>
          <p:cNvPr id="33" name="Групувати 32"/>
          <p:cNvGrpSpPr/>
          <p:nvPr/>
        </p:nvGrpSpPr>
        <p:grpSpPr>
          <a:xfrm>
            <a:off x="5340764" y="1676835"/>
            <a:ext cx="2019300" cy="2422047"/>
            <a:chOff x="5340764" y="1676835"/>
            <a:chExt cx="2019300" cy="2422047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764" y="2079582"/>
              <a:ext cx="1714500" cy="1714500"/>
            </a:xfrm>
            <a:prstGeom prst="rect">
              <a:avLst/>
            </a:prstGeom>
          </p:spPr>
        </p:pic>
        <p:grpSp>
          <p:nvGrpSpPr>
            <p:cNvPr id="32" name="Групувати 31"/>
            <p:cNvGrpSpPr/>
            <p:nvPr/>
          </p:nvGrpSpPr>
          <p:grpSpPr>
            <a:xfrm>
              <a:off x="5493164" y="1676835"/>
              <a:ext cx="1866900" cy="2422047"/>
              <a:chOff x="5493164" y="1676835"/>
              <a:chExt cx="1866900" cy="2422047"/>
            </a:xfrm>
          </p:grpSpPr>
          <p:grpSp>
            <p:nvGrpSpPr>
              <p:cNvPr id="28" name="Групувати 27"/>
              <p:cNvGrpSpPr/>
              <p:nvPr/>
            </p:nvGrpSpPr>
            <p:grpSpPr>
              <a:xfrm>
                <a:off x="5493164" y="2231982"/>
                <a:ext cx="1866900" cy="1866900"/>
                <a:chOff x="5493164" y="2231982"/>
                <a:chExt cx="1866900" cy="1866900"/>
              </a:xfrm>
            </p:grpSpPr>
            <p:pic>
              <p:nvPicPr>
                <p:cNvPr id="24" name="Рисунок 2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3164" y="2231982"/>
                  <a:ext cx="1714500" cy="1714500"/>
                </a:xfrm>
                <a:prstGeom prst="rect">
                  <a:avLst/>
                </a:prstGeom>
              </p:spPr>
            </p:pic>
            <p:pic>
              <p:nvPicPr>
                <p:cNvPr id="25" name="Рисунок 2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5564" y="2384382"/>
                  <a:ext cx="1714500" cy="1714500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5647776" y="1676835"/>
                <a:ext cx="1582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Instances</a:t>
                </a:r>
                <a:endParaRPr lang="uk-UA" sz="2400" dirty="0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5645564" y="4039964"/>
            <a:ext cx="2267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Instances</a:t>
            </a:r>
            <a:r>
              <a:rPr lang="en-US" dirty="0" smtClean="0"/>
              <a:t> are running your code according to layer specification. You define how you are going to scale</a:t>
            </a:r>
            <a:endParaRPr lang="uk-UA" dirty="0"/>
          </a:p>
        </p:txBody>
      </p:sp>
      <p:grpSp>
        <p:nvGrpSpPr>
          <p:cNvPr id="89" name="Групувати 88"/>
          <p:cNvGrpSpPr/>
          <p:nvPr/>
        </p:nvGrpSpPr>
        <p:grpSpPr>
          <a:xfrm>
            <a:off x="8455756" y="1094874"/>
            <a:ext cx="2418441" cy="2629405"/>
            <a:chOff x="8455756" y="1094874"/>
            <a:chExt cx="2418441" cy="2629405"/>
          </a:xfrm>
        </p:grpSpPr>
        <p:grpSp>
          <p:nvGrpSpPr>
            <p:cNvPr id="85" name="Групувати 84"/>
            <p:cNvGrpSpPr/>
            <p:nvPr/>
          </p:nvGrpSpPr>
          <p:grpSpPr>
            <a:xfrm>
              <a:off x="8455756" y="1915027"/>
              <a:ext cx="2418441" cy="1809252"/>
              <a:chOff x="8660292" y="1781298"/>
              <a:chExt cx="2418441" cy="1809252"/>
            </a:xfrm>
          </p:grpSpPr>
          <p:grpSp>
            <p:nvGrpSpPr>
              <p:cNvPr id="60" name="Групувати 59"/>
              <p:cNvGrpSpPr/>
              <p:nvPr/>
            </p:nvGrpSpPr>
            <p:grpSpPr>
              <a:xfrm>
                <a:off x="9801508" y="1781298"/>
                <a:ext cx="1206168" cy="1206168"/>
                <a:chOff x="8561470" y="1866123"/>
                <a:chExt cx="1206168" cy="1206168"/>
              </a:xfrm>
            </p:grpSpPr>
            <p:pic>
              <p:nvPicPr>
                <p:cNvPr id="49" name="Рисунок 4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1470" y="18661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51" name="Рисунок 5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13870" y="20185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52" name="Рисунок 5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66270" y="21709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53" name="Рисунок 5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18670" y="23233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54" name="Рисунок 5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1070" y="2475723"/>
                  <a:ext cx="596568" cy="596568"/>
                </a:xfrm>
                <a:prstGeom prst="rect">
                  <a:avLst/>
                </a:prstGeom>
              </p:spPr>
            </p:pic>
          </p:grpSp>
          <p:grpSp>
            <p:nvGrpSpPr>
              <p:cNvPr id="61" name="Групувати 60"/>
              <p:cNvGrpSpPr/>
              <p:nvPr/>
            </p:nvGrpSpPr>
            <p:grpSpPr>
              <a:xfrm>
                <a:off x="9409547" y="1953212"/>
                <a:ext cx="1206168" cy="1206168"/>
                <a:chOff x="8561470" y="1866123"/>
                <a:chExt cx="1206168" cy="1206168"/>
              </a:xfrm>
            </p:grpSpPr>
            <p:pic>
              <p:nvPicPr>
                <p:cNvPr id="62" name="Рисунок 6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1470" y="18661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63" name="Рисунок 6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13870" y="20185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64" name="Рисунок 6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66270" y="21709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65" name="Рисунок 6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18670" y="23233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66" name="Рисунок 6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1070" y="2475723"/>
                  <a:ext cx="596568" cy="596568"/>
                </a:xfrm>
                <a:prstGeom prst="rect">
                  <a:avLst/>
                </a:prstGeom>
              </p:spPr>
            </p:pic>
          </p:grpSp>
          <p:grpSp>
            <p:nvGrpSpPr>
              <p:cNvPr id="67" name="Групувати 66"/>
              <p:cNvGrpSpPr/>
              <p:nvPr/>
            </p:nvGrpSpPr>
            <p:grpSpPr>
              <a:xfrm>
                <a:off x="9023428" y="2175296"/>
                <a:ext cx="1206168" cy="1206168"/>
                <a:chOff x="8561470" y="1866123"/>
                <a:chExt cx="1206168" cy="1206168"/>
              </a:xfrm>
            </p:grpSpPr>
            <p:pic>
              <p:nvPicPr>
                <p:cNvPr id="68" name="Рисунок 6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1470" y="18661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69" name="Рисунок 6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13870" y="20185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70" name="Рисунок 6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66270" y="21709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71" name="Рисунок 7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18670" y="23233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72" name="Рисунок 7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1070" y="2475723"/>
                  <a:ext cx="596568" cy="596568"/>
                </a:xfrm>
                <a:prstGeom prst="rect">
                  <a:avLst/>
                </a:prstGeom>
              </p:spPr>
            </p:pic>
          </p:grpSp>
          <p:grpSp>
            <p:nvGrpSpPr>
              <p:cNvPr id="73" name="Групувати 72"/>
              <p:cNvGrpSpPr/>
              <p:nvPr/>
            </p:nvGrpSpPr>
            <p:grpSpPr>
              <a:xfrm>
                <a:off x="8696032" y="2384382"/>
                <a:ext cx="1206168" cy="1206168"/>
                <a:chOff x="8561470" y="1866123"/>
                <a:chExt cx="1206168" cy="1206168"/>
              </a:xfrm>
            </p:grpSpPr>
            <p:pic>
              <p:nvPicPr>
                <p:cNvPr id="74" name="Рисунок 7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1470" y="18661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75" name="Рисунок 7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13870" y="20185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76" name="Рисунок 7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66270" y="21709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77" name="Рисунок 7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18670" y="2323323"/>
                  <a:ext cx="596568" cy="596568"/>
                </a:xfrm>
                <a:prstGeom prst="rect">
                  <a:avLst/>
                </a:prstGeom>
              </p:spPr>
            </p:pic>
            <p:pic>
              <p:nvPicPr>
                <p:cNvPr id="78" name="Рисунок 7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1070" y="2475723"/>
                  <a:ext cx="596568" cy="596568"/>
                </a:xfrm>
                <a:prstGeom prst="rect">
                  <a:avLst/>
                </a:prstGeom>
              </p:spPr>
            </p:pic>
          </p:grpSp>
          <p:pic>
            <p:nvPicPr>
              <p:cNvPr id="79" name="Рисунок 7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0350" y="3006980"/>
                <a:ext cx="918002" cy="475066"/>
              </a:xfrm>
              <a:prstGeom prst="rect">
                <a:avLst/>
              </a:prstGeom>
            </p:spPr>
          </p:pic>
          <p:pic>
            <p:nvPicPr>
              <p:cNvPr id="80" name="Рисунок 7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8027" y="2016380"/>
                <a:ext cx="1063089" cy="354363"/>
              </a:xfrm>
              <a:prstGeom prst="rect">
                <a:avLst/>
              </a:prstGeom>
            </p:spPr>
          </p:pic>
          <p:pic>
            <p:nvPicPr>
              <p:cNvPr id="81" name="Рисунок 8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292" y="2351647"/>
                <a:ext cx="684971" cy="481139"/>
              </a:xfrm>
              <a:prstGeom prst="rect">
                <a:avLst/>
              </a:prstGeom>
            </p:spPr>
          </p:pic>
          <p:pic>
            <p:nvPicPr>
              <p:cNvPr id="82" name="Рисунок 8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49324" y="2333836"/>
                <a:ext cx="629409" cy="748916"/>
              </a:xfrm>
              <a:prstGeom prst="rect">
                <a:avLst/>
              </a:prstGeom>
            </p:spPr>
          </p:pic>
        </p:grpSp>
        <p:sp>
          <p:nvSpPr>
            <p:cNvPr id="83" name="Стрілка вниз 82"/>
            <p:cNvSpPr/>
            <p:nvPr/>
          </p:nvSpPr>
          <p:spPr>
            <a:xfrm>
              <a:off x="8660292" y="1094874"/>
              <a:ext cx="334024" cy="581961"/>
            </a:xfrm>
            <a:prstGeom prst="downArrow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4" name="Стрілка вниз 83"/>
            <p:cNvSpPr/>
            <p:nvPr/>
          </p:nvSpPr>
          <p:spPr>
            <a:xfrm>
              <a:off x="8956680" y="1102234"/>
              <a:ext cx="334024" cy="581961"/>
            </a:xfrm>
            <a:prstGeom prst="downArrow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6" name="Стрілка вниз 85"/>
            <p:cNvSpPr/>
            <p:nvPr/>
          </p:nvSpPr>
          <p:spPr>
            <a:xfrm>
              <a:off x="9290704" y="1109593"/>
              <a:ext cx="334024" cy="581961"/>
            </a:xfrm>
            <a:prstGeom prst="downArrow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7" name="Стрілка вниз 86"/>
            <p:cNvSpPr/>
            <p:nvPr/>
          </p:nvSpPr>
          <p:spPr>
            <a:xfrm>
              <a:off x="9647599" y="1124363"/>
              <a:ext cx="334024" cy="581961"/>
            </a:xfrm>
            <a:prstGeom prst="downArrow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8" name="Стрілка вниз 87"/>
            <p:cNvSpPr/>
            <p:nvPr/>
          </p:nvSpPr>
          <p:spPr>
            <a:xfrm>
              <a:off x="9971916" y="1132726"/>
              <a:ext cx="334024" cy="581961"/>
            </a:xfrm>
            <a:prstGeom prst="downArrow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8513855" y="3987951"/>
            <a:ext cx="2267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 you make a </a:t>
            </a:r>
            <a:r>
              <a:rPr lang="en-US" b="1" dirty="0" smtClean="0"/>
              <a:t>deployment</a:t>
            </a:r>
            <a:r>
              <a:rPr lang="en-US" dirty="0" smtClean="0"/>
              <a:t> to specific instances and customize the deployment with Chef recipes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296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0" grpId="0"/>
      <p:bldP spid="9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нет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TC103457485[[fn=Гратка]]</Template>
  <TotalTime>7596</TotalTime>
  <Words>648</Words>
  <Application>Microsoft Office PowerPoint</Application>
  <PresentationFormat>Широкий екран</PresentationFormat>
  <Paragraphs>114</Paragraphs>
  <Slides>26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Myriad Pro</vt:lpstr>
      <vt:lpstr>Wingdings</vt:lpstr>
      <vt:lpstr>Тенета</vt:lpstr>
      <vt:lpstr>Amazon OpsWorks. Deployment with ease.</vt:lpstr>
      <vt:lpstr>agenda</vt:lpstr>
      <vt:lpstr>Why do I need automated deployment?</vt:lpstr>
      <vt:lpstr>Why do I need to avoid manual deployment?</vt:lpstr>
      <vt:lpstr>Презентація PowerPoint</vt:lpstr>
      <vt:lpstr>Every time you deploy manually, god kills a kitten</vt:lpstr>
      <vt:lpstr>Modern web application characteristics</vt:lpstr>
      <vt:lpstr>The twelve-factor app by heroku</vt:lpstr>
      <vt:lpstr>Amazon opsworks solution</vt:lpstr>
      <vt:lpstr>5 steps to start using opsworks  and to loose your sleep </vt:lpstr>
      <vt:lpstr>Step 1. create a stack</vt:lpstr>
      <vt:lpstr>Step 2. Add layer</vt:lpstr>
      <vt:lpstr>Step 3. Add instance</vt:lpstr>
      <vt:lpstr>Step 4. create an app</vt:lpstr>
      <vt:lpstr>Step 5. deploy an app</vt:lpstr>
      <vt:lpstr>Review results</vt:lpstr>
      <vt:lpstr>Review result</vt:lpstr>
      <vt:lpstr>fluffy cats application</vt:lpstr>
      <vt:lpstr>fluffy cats application: architecture</vt:lpstr>
      <vt:lpstr>Fluffy cats opsworks console</vt:lpstr>
      <vt:lpstr>alternatives</vt:lpstr>
      <vt:lpstr>Pitfalls</vt:lpstr>
      <vt:lpstr>Conclusions</vt:lpstr>
      <vt:lpstr>Still have Questions?</vt:lpstr>
      <vt:lpstr>Useful links</vt:lpstr>
      <vt:lpstr>Thank  you!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Petro Sasnyk</dc:creator>
  <cp:lastModifiedBy>Petro Sasnyk</cp:lastModifiedBy>
  <cp:revision>96</cp:revision>
  <dcterms:created xsi:type="dcterms:W3CDTF">2013-06-19T07:22:55Z</dcterms:created>
  <dcterms:modified xsi:type="dcterms:W3CDTF">2013-07-06T13:19:10Z</dcterms:modified>
</cp:coreProperties>
</file>